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handoutMasterIdLst>
    <p:handoutMasterId r:id="rId34"/>
  </p:handoutMasterIdLst>
  <p:sldIdLst>
    <p:sldId id="256" r:id="rId3"/>
    <p:sldId id="257" r:id="rId4"/>
    <p:sldId id="259" r:id="rId5"/>
    <p:sldId id="407" r:id="rId6"/>
    <p:sldId id="437" r:id="rId7"/>
    <p:sldId id="403" r:id="rId8"/>
    <p:sldId id="438" r:id="rId9"/>
    <p:sldId id="443" r:id="rId10"/>
    <p:sldId id="439" r:id="rId11"/>
    <p:sldId id="444" r:id="rId12"/>
    <p:sldId id="446" r:id="rId13"/>
    <p:sldId id="447" r:id="rId14"/>
    <p:sldId id="448" r:id="rId15"/>
    <p:sldId id="449" r:id="rId16"/>
    <p:sldId id="450" r:id="rId17"/>
    <p:sldId id="451" r:id="rId18"/>
    <p:sldId id="452" r:id="rId19"/>
    <p:sldId id="457" r:id="rId20"/>
    <p:sldId id="453" r:id="rId21"/>
    <p:sldId id="458" r:id="rId22"/>
    <p:sldId id="454" r:id="rId23"/>
    <p:sldId id="455" r:id="rId24"/>
    <p:sldId id="440" r:id="rId25"/>
    <p:sldId id="460" r:id="rId26"/>
    <p:sldId id="461" r:id="rId27"/>
    <p:sldId id="441" r:id="rId28"/>
    <p:sldId id="462" r:id="rId29"/>
    <p:sldId id="463" r:id="rId30"/>
    <p:sldId id="442" r:id="rId31"/>
    <p:sldId id="284" r:id="rId32"/>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2F416F"/>
    <a:srgbClr val="002060"/>
    <a:srgbClr val="000B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34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7" Type="http://schemas.openxmlformats.org/officeDocument/2006/relationships/tableStyles" Target="tableStyles.xml"/><Relationship Id="rId36" Type="http://schemas.openxmlformats.org/officeDocument/2006/relationships/viewProps" Target="viewProps.xml"/><Relationship Id="rId35" Type="http://schemas.openxmlformats.org/officeDocument/2006/relationships/presProps" Target="presProps.xml"/><Relationship Id="rId34" Type="http://schemas.openxmlformats.org/officeDocument/2006/relationships/handoutMaster" Target="handoutMasters/handoutMaster1.xml"/><Relationship Id="rId33" Type="http://schemas.openxmlformats.org/officeDocument/2006/relationships/notesMaster" Target="notesMasters/notesMaster1.xml"/><Relationship Id="rId32" Type="http://schemas.openxmlformats.org/officeDocument/2006/relationships/slide" Target="slides/slide30.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F090A6-CFD8-4834-A278-9FF1E5B78D0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662FB4-D61E-4832-ACB9-254406CCC6A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200"/>
    </mc:Choice>
    <mc:Fallback>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4.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5.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6.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20.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tags" Target="../tags/tag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7.png"/><Relationship Id="rId1" Type="http://schemas.openxmlformats.org/officeDocument/2006/relationships/image" Target="../media/image6.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9.png"/><Relationship Id="rId1" Type="http://schemas.openxmlformats.org/officeDocument/2006/relationships/image" Target="../media/image8.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4" name="直接连接符 103"/>
          <p:cNvCxnSpPr/>
          <p:nvPr/>
        </p:nvCxnSpPr>
        <p:spPr>
          <a:xfrm flipV="1">
            <a:off x="1430655" y="3427730"/>
            <a:ext cx="9330055" cy="2540"/>
          </a:xfrm>
          <a:prstGeom prst="line">
            <a:avLst/>
          </a:prstGeom>
        </p:spPr>
        <p:style>
          <a:lnRef idx="1">
            <a:schemeClr val="dk1"/>
          </a:lnRef>
          <a:fillRef idx="0">
            <a:schemeClr val="dk1"/>
          </a:fillRef>
          <a:effectRef idx="0">
            <a:schemeClr val="dk1"/>
          </a:effectRef>
          <a:fontRef idx="minor">
            <a:schemeClr val="tx1"/>
          </a:fontRef>
        </p:style>
      </p:cxnSp>
      <p:sp>
        <p:nvSpPr>
          <p:cNvPr id="99" name="文本框 98"/>
          <p:cNvSpPr txBox="1"/>
          <p:nvPr/>
        </p:nvSpPr>
        <p:spPr>
          <a:xfrm>
            <a:off x="1079881" y="2544520"/>
            <a:ext cx="10030460" cy="614045"/>
          </a:xfrm>
          <a:prstGeom prst="rect">
            <a:avLst/>
          </a:prstGeom>
          <a:noFill/>
        </p:spPr>
        <p:txBody>
          <a:bodyPr wrap="none" rtlCol="0" anchor="ctr">
            <a:spAutoFit/>
          </a:bodyPr>
          <a:lstStyle/>
          <a:p>
            <a:pPr algn="ctr"/>
            <a:r>
              <a:rPr lang="zh-CN" altLang="en-US" sz="3400" b="1">
                <a:solidFill>
                  <a:srgbClr val="000B3F"/>
                </a:solidFill>
              </a:rPr>
              <a:t>Code Park: A New 3D Code Visualization Tool </a:t>
            </a:r>
            <a:endParaRPr lang="zh-CN" altLang="en-US" sz="3400" b="1">
              <a:solidFill>
                <a:srgbClr val="000B3F"/>
              </a:solidFill>
            </a:endParaRPr>
          </a:p>
        </p:txBody>
      </p:sp>
      <p:sp>
        <p:nvSpPr>
          <p:cNvPr id="100" name="圆角矩形 99"/>
          <p:cNvSpPr/>
          <p:nvPr/>
        </p:nvSpPr>
        <p:spPr>
          <a:xfrm>
            <a:off x="4693920" y="5480685"/>
            <a:ext cx="3106420" cy="510540"/>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dirty="0"/>
              <a:t>speaker: YingJian  Xiao</a:t>
            </a:r>
            <a:endParaRPr lang="en-US" sz="2000" dirty="0"/>
          </a:p>
        </p:txBody>
      </p:sp>
      <p:pic>
        <p:nvPicPr>
          <p:cNvPr id="2" name="bgm">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2306300" y="-73025"/>
            <a:ext cx="609600" cy="609600"/>
          </a:xfrm>
          <a:prstGeom prst="rect">
            <a:avLst/>
          </a:prstGeom>
        </p:spPr>
      </p:pic>
      <p:sp>
        <p:nvSpPr>
          <p:cNvPr id="47" name="文本框 46"/>
          <p:cNvSpPr txBox="1"/>
          <p:nvPr/>
        </p:nvSpPr>
        <p:spPr>
          <a:xfrm>
            <a:off x="-1270" y="3930650"/>
            <a:ext cx="12192635" cy="398780"/>
          </a:xfrm>
          <a:prstGeom prst="rect">
            <a:avLst/>
          </a:prstGeom>
          <a:noFill/>
        </p:spPr>
        <p:txBody>
          <a:bodyPr wrap="square" rtlCol="0" anchor="t">
            <a:spAutoFit/>
          </a:bodyPr>
          <a:p>
            <a:pPr algn="ctr"/>
            <a:r>
              <a:rPr lang="zh-CN" altLang="en-US" sz="2000" i="1">
                <a:latin typeface="+mj-lt"/>
                <a:ea typeface="+mj-lt"/>
              </a:rPr>
              <a:t>Pooya Khaloo</a:t>
            </a:r>
            <a:r>
              <a:rPr lang="zh-CN" altLang="en-US" sz="2800" i="1" baseline="30000">
                <a:latin typeface="+mj-lt"/>
                <a:ea typeface="+mj-lt"/>
              </a:rPr>
              <a:t>∗</a:t>
            </a:r>
            <a:r>
              <a:rPr lang="zh-CN" altLang="en-US" sz="2000" i="1">
                <a:latin typeface="+mj-lt"/>
                <a:ea typeface="+mj-lt"/>
              </a:rPr>
              <a:t>, Mehran Maghoumi</a:t>
            </a:r>
            <a:r>
              <a:rPr lang="zh-CN" altLang="en-US" sz="2800" i="1" baseline="30000">
                <a:latin typeface="+mj-lt"/>
                <a:ea typeface="+mj-lt"/>
              </a:rPr>
              <a:t>†</a:t>
            </a:r>
            <a:r>
              <a:rPr lang="zh-CN" altLang="en-US" sz="2000" i="1">
                <a:latin typeface="+mj-lt"/>
                <a:ea typeface="+mj-lt"/>
              </a:rPr>
              <a:t>, Eugene Taranta II</a:t>
            </a:r>
            <a:r>
              <a:rPr lang="zh-CN" altLang="en-US" sz="2800" i="1" baseline="30000">
                <a:latin typeface="+mj-lt"/>
                <a:ea typeface="+mj-lt"/>
              </a:rPr>
              <a:t>‡</a:t>
            </a:r>
            <a:r>
              <a:rPr lang="zh-CN" altLang="en-US" sz="2000" i="1">
                <a:latin typeface="+mj-lt"/>
                <a:ea typeface="+mj-lt"/>
              </a:rPr>
              <a:t>, David Bettner</a:t>
            </a:r>
            <a:r>
              <a:rPr lang="zh-CN" altLang="en-US" sz="2800" i="1" baseline="30000">
                <a:latin typeface="+mj-lt"/>
                <a:ea typeface="+mj-lt"/>
              </a:rPr>
              <a:t>§</a:t>
            </a:r>
            <a:r>
              <a:rPr lang="zh-CN" altLang="en-US" sz="2000" i="1">
                <a:latin typeface="+mj-lt"/>
                <a:ea typeface="+mj-lt"/>
              </a:rPr>
              <a:t>, Joseph Laviola Jr</a:t>
            </a:r>
            <a:r>
              <a:rPr lang="zh-CN" altLang="en-US" sz="2000" i="1" baseline="30000">
                <a:latin typeface="+mj-lt"/>
                <a:ea typeface="+mj-lt"/>
                <a:sym typeface="+mn-ea"/>
              </a:rPr>
              <a:t>¶</a:t>
            </a:r>
            <a:r>
              <a:rPr lang="zh-CN" altLang="en-US" sz="2000" i="1">
                <a:latin typeface="+mj-lt"/>
                <a:ea typeface="+mj-lt"/>
              </a:rPr>
              <a:t>.</a:t>
            </a:r>
            <a:endParaRPr lang="zh-CN" altLang="en-US" sz="2800" i="1" baseline="30000">
              <a:latin typeface="+mj-lt"/>
              <a:ea typeface="+mj-lt"/>
            </a:endParaRPr>
          </a:p>
        </p:txBody>
      </p:sp>
      <p:sp>
        <p:nvSpPr>
          <p:cNvPr id="51" name="文本框 50"/>
          <p:cNvSpPr txBox="1"/>
          <p:nvPr/>
        </p:nvSpPr>
        <p:spPr>
          <a:xfrm>
            <a:off x="0" y="4495800"/>
            <a:ext cx="12191365" cy="398780"/>
          </a:xfrm>
          <a:prstGeom prst="rect">
            <a:avLst/>
          </a:prstGeom>
          <a:noFill/>
        </p:spPr>
        <p:txBody>
          <a:bodyPr wrap="square" rtlCol="0" anchor="t">
            <a:spAutoFit/>
          </a:bodyPr>
          <a:p>
            <a:pPr algn="ctr"/>
            <a:r>
              <a:rPr lang="zh-CN" altLang="en-US" sz="2000" i="1"/>
              <a:t>University Of Central Florida  </a:t>
            </a:r>
            <a:endParaRPr lang="zh-CN" altLang="en-US" sz="2000" i="1"/>
          </a:p>
        </p:txBody>
      </p:sp>
      <p:pic>
        <p:nvPicPr>
          <p:cNvPr id="3" name="图片 2" descr="logo"/>
          <p:cNvPicPr>
            <a:picLocks noChangeAspect="1"/>
          </p:cNvPicPr>
          <p:nvPr/>
        </p:nvPicPr>
        <p:blipFill>
          <a:blip r:embed="rId4"/>
          <a:stretch>
            <a:fillRect/>
          </a:stretch>
        </p:blipFill>
        <p:spPr>
          <a:xfrm>
            <a:off x="179070" y="214630"/>
            <a:ext cx="3140075" cy="6464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bldLst>
      <p:bldP spid="99" grpId="0"/>
      <p:bldP spid="100"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282440" y="1176655"/>
            <a:ext cx="3874770" cy="645160"/>
          </a:xfrm>
          <a:prstGeom prst="rect">
            <a:avLst/>
          </a:prstGeom>
          <a:noFill/>
        </p:spPr>
        <p:txBody>
          <a:bodyPr wrap="none" rtlCol="0" anchor="t">
            <a:spAutoFit/>
          </a:bodyPr>
          <a:p>
            <a:pPr indent="0">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Participants and Equipment</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3646170"/>
          </a:xfrm>
          <a:prstGeom prst="rect">
            <a:avLst/>
          </a:prstGeom>
          <a:noFill/>
        </p:spPr>
        <p:txBody>
          <a:bodyPr wrap="square" rtlCol="0">
            <a:spAutoFit/>
          </a:bodyPr>
          <a:p>
            <a:pPr marL="285750" indent="-28575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28 participants  from University of Central Florida,they should be familiar with the C# language and also have prior experience with VS.</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a 50-inch Sony Bravia TV used as the computer screen. The users used Visual Studio 2013 Community Edition and Unity3D v5.4.0 on a machine running Microsoft®Windows 10 64-bit equipped with 16.0 GB of RAM,Intel®CoreTMi7-4790 processor with 4 cores running at 3.60 GHz and NVIDIA GeForce GTX 970 graphics processor.</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282440" y="1176655"/>
            <a:ext cx="4666615" cy="645160"/>
          </a:xfrm>
          <a:prstGeom prst="rect">
            <a:avLst/>
          </a:prstGeom>
          <a:noFill/>
        </p:spPr>
        <p:txBody>
          <a:bodyPr wrap="none" rtlCol="0" anchor="t">
            <a:spAutoFit/>
          </a:bodyPr>
          <a:p>
            <a:pPr indent="0" algn="l">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Experiment Design and Procedure</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3138170"/>
          </a:xfrm>
          <a:prstGeom prst="rect">
            <a:avLst/>
          </a:prstGeom>
          <a:noFill/>
        </p:spPr>
        <p:txBody>
          <a:bodyPr wrap="square" rtlCol="0">
            <a:spAutoFit/>
          </a:bodyPr>
          <a:p>
            <a:pPr marL="285750" indent="-28575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The threat to the validity of result:</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r>
              <a:rPr lang="en-US" altLang="zh-CN" sz="2200">
                <a:latin typeface="Times New Roman" panose="02020603050405020304" pitchFamily="18" charset="0"/>
                <a:cs typeface="Times New Roman" panose="02020603050405020304" pitchFamily="18" charset="0"/>
              </a:rPr>
              <a:t>   (1)VS has been in development for many years and most C# developers work with VS frequently.</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r>
              <a:rPr lang="en-US" altLang="zh-CN" sz="2200">
                <a:latin typeface="Times New Roman" panose="02020603050405020304" pitchFamily="18" charset="0"/>
                <a:cs typeface="Times New Roman" panose="02020603050405020304" pitchFamily="18" charset="0"/>
              </a:rPr>
              <a:t>   (2)focusing on a purely within-subject design presents other complications.</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r>
              <a:rPr lang="en-US" altLang="zh-CN" sz="2200">
                <a:latin typeface="Times New Roman" panose="02020603050405020304" pitchFamily="18" charset="0"/>
                <a:cs typeface="Times New Roman" panose="02020603050405020304" pitchFamily="18" charset="0"/>
                <a:sym typeface="+mn-ea"/>
              </a:rPr>
              <a:t>   (3)studying and learning someone else’s code can quickly become </a:t>
            </a:r>
            <a:r>
              <a:rPr lang="en-US" altLang="zh-CN" sz="2200">
                <a:latin typeface="Times New Roman" panose="02020603050405020304" pitchFamily="18" charset="0"/>
                <a:cs typeface="Times New Roman" panose="02020603050405020304" pitchFamily="18" charset="0"/>
              </a:rPr>
              <a:t>tedious and the users can become fatigued after using the first tool, affecting their performance in the second tool.</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282440" y="1176655"/>
            <a:ext cx="4666615" cy="645160"/>
          </a:xfrm>
          <a:prstGeom prst="rect">
            <a:avLst/>
          </a:prstGeom>
          <a:noFill/>
        </p:spPr>
        <p:txBody>
          <a:bodyPr wrap="none" rtlCol="0" anchor="t">
            <a:spAutoFit/>
          </a:bodyPr>
          <a:p>
            <a:pPr indent="0" algn="l">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Experiment Design and Procedure</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3141980" y="5454650"/>
            <a:ext cx="8047355" cy="398780"/>
          </a:xfrm>
          <a:prstGeom prst="rect">
            <a:avLst/>
          </a:prstGeom>
          <a:noFill/>
        </p:spPr>
        <p:txBody>
          <a:bodyPr wrap="square" rtlCol="0" anchor="t">
            <a:spAutoFit/>
          </a:bodyPr>
          <a:p>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I: Comparison of the two codebases used in the user studies</a:t>
            </a:r>
            <a:endParaRPr lang="zh-CN" altLang="en-US" sz="2000">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1"/>
          <a:stretch>
            <a:fillRect/>
          </a:stretch>
        </p:blipFill>
        <p:spPr>
          <a:xfrm>
            <a:off x="3141980" y="2863850"/>
            <a:ext cx="6946265" cy="14954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282440" y="1176655"/>
            <a:ext cx="4666615" cy="645160"/>
          </a:xfrm>
          <a:prstGeom prst="rect">
            <a:avLst/>
          </a:prstGeom>
          <a:noFill/>
        </p:spPr>
        <p:txBody>
          <a:bodyPr wrap="none" rtlCol="0" anchor="t">
            <a:spAutoFit/>
          </a:bodyPr>
          <a:p>
            <a:pPr indent="0" algn="l">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Experiment Design and Procedure</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3141980" y="5454650"/>
            <a:ext cx="6849745"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II: Different experiment groups. </a:t>
            </a:r>
            <a:endParaRPr lang="zh-CN" altLang="en-US" sz="2000">
              <a:latin typeface="Times New Roman" panose="02020603050405020304" pitchFamily="18" charset="0"/>
              <a:cs typeface="Times New Roman" panose="02020603050405020304" pitchFamily="18" charset="0"/>
            </a:endParaRPr>
          </a:p>
        </p:txBody>
      </p:sp>
      <p:pic>
        <p:nvPicPr>
          <p:cNvPr id="10" name="图片 9"/>
          <p:cNvPicPr>
            <a:picLocks noChangeAspect="1"/>
          </p:cNvPicPr>
          <p:nvPr/>
        </p:nvPicPr>
        <p:blipFill>
          <a:blip r:embed="rId1"/>
          <a:stretch>
            <a:fillRect/>
          </a:stretch>
        </p:blipFill>
        <p:spPr>
          <a:xfrm>
            <a:off x="3068955" y="2501265"/>
            <a:ext cx="7030720" cy="23647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282440" y="1176655"/>
            <a:ext cx="4666615" cy="645160"/>
          </a:xfrm>
          <a:prstGeom prst="rect">
            <a:avLst/>
          </a:prstGeom>
          <a:noFill/>
        </p:spPr>
        <p:txBody>
          <a:bodyPr wrap="none" rtlCol="0" anchor="t">
            <a:spAutoFit/>
          </a:bodyPr>
          <a:p>
            <a:pPr indent="0" algn="l">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Experiment Design and Procedure</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2482215" y="5454650"/>
            <a:ext cx="800481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III: Participant tasks.  </a:t>
            </a:r>
            <a:endParaRPr lang="zh-CN" altLang="en-US" sz="2000">
              <a:latin typeface="Times New Roman" panose="02020603050405020304" pitchFamily="18" charset="0"/>
              <a:cs typeface="Times New Roman" panose="02020603050405020304" pitchFamily="18" charset="0"/>
            </a:endParaRPr>
          </a:p>
        </p:txBody>
      </p:sp>
      <p:pic>
        <p:nvPicPr>
          <p:cNvPr id="10" name="图片 9"/>
          <p:cNvPicPr>
            <a:picLocks noChangeAspect="1"/>
          </p:cNvPicPr>
          <p:nvPr/>
        </p:nvPicPr>
        <p:blipFill>
          <a:blip r:embed="rId1"/>
          <a:stretch>
            <a:fillRect/>
          </a:stretch>
        </p:blipFill>
        <p:spPr>
          <a:xfrm>
            <a:off x="2437130" y="2062480"/>
            <a:ext cx="8362950" cy="32556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Metrics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2843530" y="5454650"/>
            <a:ext cx="679450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IV: Post-task questionnaire.   </a:t>
            </a:r>
            <a:endParaRPr lang="zh-CN" altLang="en-US" sz="2000">
              <a:latin typeface="Times New Roman" panose="02020603050405020304" pitchFamily="18" charset="0"/>
              <a:cs typeface="Times New Roman" panose="02020603050405020304" pitchFamily="18" charset="0"/>
            </a:endParaRPr>
          </a:p>
        </p:txBody>
      </p:sp>
      <p:pic>
        <p:nvPicPr>
          <p:cNvPr id="11" name="图片 10"/>
          <p:cNvPicPr>
            <a:picLocks noChangeAspect="1"/>
          </p:cNvPicPr>
          <p:nvPr/>
        </p:nvPicPr>
        <p:blipFill>
          <a:blip r:embed="rId1"/>
          <a:stretch>
            <a:fillRect/>
          </a:stretch>
        </p:blipFill>
        <p:spPr>
          <a:xfrm>
            <a:off x="2805430" y="2024380"/>
            <a:ext cx="6701155" cy="33070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Metrics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2813050" y="6280150"/>
            <a:ext cx="679450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V: Post-study questionnaire.    </a:t>
            </a:r>
            <a:endParaRPr lang="zh-CN" altLang="en-US" sz="2000">
              <a:latin typeface="Times New Roman" panose="02020603050405020304" pitchFamily="18" charset="0"/>
              <a:cs typeface="Times New Roman" panose="02020603050405020304" pitchFamily="18" charset="0"/>
            </a:endParaRPr>
          </a:p>
        </p:txBody>
      </p:sp>
      <p:pic>
        <p:nvPicPr>
          <p:cNvPr id="11" name="图片 10"/>
          <p:cNvPicPr>
            <a:picLocks noChangeAspect="1"/>
          </p:cNvPicPr>
          <p:nvPr/>
        </p:nvPicPr>
        <p:blipFill>
          <a:blip r:embed="rId1"/>
          <a:stretch>
            <a:fillRect/>
          </a:stretch>
        </p:blipFill>
        <p:spPr>
          <a:xfrm>
            <a:off x="3474720" y="1775460"/>
            <a:ext cx="5241925" cy="44900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Quantitative Results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0" y="5402580"/>
            <a:ext cx="12135485"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Fig. 3: Mean time to task completion (MTTC).     </a:t>
            </a:r>
            <a:endParaRPr lang="zh-CN" altLang="en-US" sz="2000">
              <a:latin typeface="Times New Roman" panose="02020603050405020304" pitchFamily="18" charset="0"/>
              <a:cs typeface="Times New Roman" panose="02020603050405020304" pitchFamily="18" charset="0"/>
            </a:endParaRPr>
          </a:p>
        </p:txBody>
      </p:sp>
      <p:pic>
        <p:nvPicPr>
          <p:cNvPr id="9" name="图片 8"/>
          <p:cNvPicPr>
            <a:picLocks noChangeAspect="1"/>
          </p:cNvPicPr>
          <p:nvPr/>
        </p:nvPicPr>
        <p:blipFill>
          <a:blip r:embed="rId1"/>
          <a:stretch>
            <a:fillRect/>
          </a:stretch>
        </p:blipFill>
        <p:spPr>
          <a:xfrm>
            <a:off x="0" y="2103755"/>
            <a:ext cx="12135485" cy="31203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Quantitative Results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2108835" y="5346700"/>
            <a:ext cx="807720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VI: ANOV A results on the quantitative data (time to task completion).     </a:t>
            </a:r>
            <a:endParaRPr lang="zh-CN" altLang="en-US" sz="2000">
              <a:latin typeface="Times New Roman" panose="02020603050405020304" pitchFamily="18" charset="0"/>
              <a:cs typeface="Times New Roman" panose="02020603050405020304" pitchFamily="18" charset="0"/>
            </a:endParaRPr>
          </a:p>
        </p:txBody>
      </p:sp>
      <p:pic>
        <p:nvPicPr>
          <p:cNvPr id="6" name="图片 5"/>
          <p:cNvPicPr>
            <a:picLocks noChangeAspect="1"/>
          </p:cNvPicPr>
          <p:nvPr/>
        </p:nvPicPr>
        <p:blipFill>
          <a:blip r:embed="rId1"/>
          <a:stretch>
            <a:fillRect/>
          </a:stretch>
        </p:blipFill>
        <p:spPr>
          <a:xfrm>
            <a:off x="189230" y="2633980"/>
            <a:ext cx="11816080" cy="21316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Qualitative Results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0" y="5346700"/>
            <a:ext cx="1219200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VII: ANOV A results on the qualitative data (post-task questionnaire).     </a:t>
            </a:r>
            <a:endParaRPr lang="zh-CN" altLang="en-US" sz="2000">
              <a:latin typeface="Times New Roman" panose="02020603050405020304" pitchFamily="18" charset="0"/>
              <a:cs typeface="Times New Roman" panose="02020603050405020304" pitchFamily="18" charset="0"/>
            </a:endParaRPr>
          </a:p>
        </p:txBody>
      </p:sp>
      <p:sp>
        <p:nvSpPr>
          <p:cNvPr id="9" name="文本框 8"/>
          <p:cNvSpPr txBox="1"/>
          <p:nvPr/>
        </p:nvSpPr>
        <p:spPr>
          <a:xfrm>
            <a:off x="431800" y="1869440"/>
            <a:ext cx="3492500" cy="398780"/>
          </a:xfrm>
          <a:prstGeom prst="rect">
            <a:avLst/>
          </a:prstGeom>
          <a:noFill/>
        </p:spPr>
        <p:txBody>
          <a:bodyPr wrap="square" rtlCol="0" anchor="t">
            <a:spAutoFit/>
          </a:bodyPr>
          <a:p>
            <a:r>
              <a:rPr lang="zh-CN" altLang="en-US" sz="2000">
                <a:latin typeface="Times New Roman" panose="02020603050405020304" pitchFamily="18" charset="0"/>
                <a:cs typeface="Times New Roman" panose="02020603050405020304" pitchFamily="18" charset="0"/>
              </a:rPr>
              <a:t>a) Post-Task Questionnaire:</a:t>
            </a:r>
            <a:endParaRPr lang="zh-CN" altLang="en-US" sz="2000">
              <a:latin typeface="Times New Roman" panose="02020603050405020304" pitchFamily="18" charset="0"/>
              <a:cs typeface="Times New Roman" panose="02020603050405020304" pitchFamily="18" charset="0"/>
            </a:endParaRPr>
          </a:p>
        </p:txBody>
      </p:sp>
      <p:pic>
        <p:nvPicPr>
          <p:cNvPr id="10" name="图片 9"/>
          <p:cNvPicPr>
            <a:picLocks noChangeAspect="1"/>
          </p:cNvPicPr>
          <p:nvPr/>
        </p:nvPicPr>
        <p:blipFill>
          <a:blip r:embed="rId1"/>
          <a:stretch>
            <a:fillRect/>
          </a:stretch>
        </p:blipFill>
        <p:spPr>
          <a:xfrm>
            <a:off x="189230" y="2439670"/>
            <a:ext cx="11852910" cy="290766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圆角矩形 52"/>
          <p:cNvSpPr/>
          <p:nvPr/>
        </p:nvSpPr>
        <p:spPr>
          <a:xfrm>
            <a:off x="4814015" y="767817"/>
            <a:ext cx="2563970" cy="480124"/>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a:latin typeface="Times New Roman" panose="02020603050405020304" pitchFamily="18" charset="0"/>
                <a:cs typeface="Times New Roman" panose="02020603050405020304" pitchFamily="18" charset="0"/>
              </a:rPr>
              <a:t>Contents</a:t>
            </a:r>
            <a:endParaRPr lang="en-US" altLang="zh-CN" sz="2000">
              <a:latin typeface="Times New Roman" panose="02020603050405020304" pitchFamily="18" charset="0"/>
              <a:cs typeface="Times New Roman" panose="02020603050405020304" pitchFamily="18" charset="0"/>
            </a:endParaRPr>
          </a:p>
        </p:txBody>
      </p:sp>
      <p:sp>
        <p:nvSpPr>
          <p:cNvPr id="21" name="文本框 20"/>
          <p:cNvSpPr txBox="1"/>
          <p:nvPr/>
        </p:nvSpPr>
        <p:spPr>
          <a:xfrm>
            <a:off x="3973195" y="1730375"/>
            <a:ext cx="2298700"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01.   Introduction</a:t>
            </a:r>
            <a:endParaRPr lang="en-US" altLang="zh-CN" sz="2400">
              <a:latin typeface="Times New Roman" panose="02020603050405020304" pitchFamily="18" charset="0"/>
              <a:cs typeface="Times New Roman" panose="02020603050405020304" pitchFamily="18" charset="0"/>
            </a:endParaRPr>
          </a:p>
        </p:txBody>
      </p:sp>
      <p:sp>
        <p:nvSpPr>
          <p:cNvPr id="23" name="文本框 22"/>
          <p:cNvSpPr txBox="1"/>
          <p:nvPr/>
        </p:nvSpPr>
        <p:spPr>
          <a:xfrm>
            <a:off x="3973195" y="3103880"/>
            <a:ext cx="3467100"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03.   User Interface Design </a:t>
            </a:r>
            <a:endParaRPr lang="en-US" altLang="zh-CN" sz="2400">
              <a:latin typeface="Times New Roman" panose="02020603050405020304" pitchFamily="18" charset="0"/>
              <a:cs typeface="Times New Roman" panose="02020603050405020304" pitchFamily="18" charset="0"/>
            </a:endParaRPr>
          </a:p>
        </p:txBody>
      </p:sp>
      <p:sp>
        <p:nvSpPr>
          <p:cNvPr id="24" name="文本框 23"/>
          <p:cNvSpPr txBox="1"/>
          <p:nvPr/>
        </p:nvSpPr>
        <p:spPr>
          <a:xfrm>
            <a:off x="3973195" y="3808730"/>
            <a:ext cx="4667885"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04.   </a:t>
            </a:r>
            <a:r>
              <a:rPr lang="en-US" altLang="zh-CN" sz="2400">
                <a:latin typeface="Times New Roman" panose="02020603050405020304" pitchFamily="18" charset="0"/>
                <a:cs typeface="Times New Roman" panose="02020603050405020304" pitchFamily="18" charset="0"/>
                <a:sym typeface="+mn-ea"/>
              </a:rPr>
              <a:t>Evaluation:Code Park Usability</a:t>
            </a:r>
            <a:endParaRPr lang="en-US" altLang="zh-CN" sz="2400">
              <a:latin typeface="Times New Roman" panose="02020603050405020304" pitchFamily="18" charset="0"/>
              <a:cs typeface="Times New Roman" panose="02020603050405020304" pitchFamily="18" charset="0"/>
            </a:endParaRPr>
          </a:p>
        </p:txBody>
      </p:sp>
      <p:sp>
        <p:nvSpPr>
          <p:cNvPr id="26" name="文本框 25"/>
          <p:cNvSpPr txBox="1"/>
          <p:nvPr/>
        </p:nvSpPr>
        <p:spPr>
          <a:xfrm>
            <a:off x="3973195" y="5196840"/>
            <a:ext cx="4392295"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06.   Limitations And Future Work</a:t>
            </a:r>
            <a:endParaRPr lang="en-US" altLang="zh-CN" sz="2400">
              <a:latin typeface="Times New Roman" panose="02020603050405020304" pitchFamily="18" charset="0"/>
              <a:cs typeface="Times New Roman" panose="02020603050405020304" pitchFamily="18" charset="0"/>
            </a:endParaRPr>
          </a:p>
        </p:txBody>
      </p:sp>
      <p:sp>
        <p:nvSpPr>
          <p:cNvPr id="27" name="文本框 26"/>
          <p:cNvSpPr txBox="1"/>
          <p:nvPr/>
        </p:nvSpPr>
        <p:spPr>
          <a:xfrm>
            <a:off x="3973195" y="4521835"/>
            <a:ext cx="6591300"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05.   Evaluation:Understanding Project Organization     </a:t>
            </a:r>
            <a:endParaRPr lang="en-US" altLang="zh-CN" sz="2400">
              <a:latin typeface="Times New Roman" panose="02020603050405020304" pitchFamily="18" charset="0"/>
              <a:cs typeface="Times New Roman" panose="02020603050405020304" pitchFamily="18" charset="0"/>
            </a:endParaRPr>
          </a:p>
        </p:txBody>
      </p:sp>
      <p:sp>
        <p:nvSpPr>
          <p:cNvPr id="2" name="文本框 1"/>
          <p:cNvSpPr txBox="1"/>
          <p:nvPr/>
        </p:nvSpPr>
        <p:spPr>
          <a:xfrm>
            <a:off x="3973195" y="5930265"/>
            <a:ext cx="2180590"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07.   Conclusion</a:t>
            </a:r>
            <a:endParaRPr lang="en-US" altLang="zh-CN" sz="2400">
              <a:latin typeface="Times New Roman" panose="02020603050405020304" pitchFamily="18" charset="0"/>
              <a:cs typeface="Times New Roman" panose="02020603050405020304" pitchFamily="18" charset="0"/>
            </a:endParaRPr>
          </a:p>
        </p:txBody>
      </p:sp>
      <p:sp>
        <p:nvSpPr>
          <p:cNvPr id="3" name="文本框 2"/>
          <p:cNvSpPr txBox="1"/>
          <p:nvPr/>
        </p:nvSpPr>
        <p:spPr>
          <a:xfrm>
            <a:off x="3973195" y="2417445"/>
            <a:ext cx="2462530" cy="460375"/>
          </a:xfrm>
          <a:prstGeom prst="rect">
            <a:avLst/>
          </a:prstGeom>
          <a:noFill/>
        </p:spPr>
        <p:txBody>
          <a:bodyPr wrap="none" rtlCol="0">
            <a:spAutoFit/>
          </a:bodyPr>
          <a:p>
            <a:pPr algn="l">
              <a:buClrTx/>
              <a:buSzTx/>
              <a:buFontTx/>
            </a:pPr>
            <a:r>
              <a:rPr lang="en-US" altLang="zh-CN" sz="2400">
                <a:latin typeface="Times New Roman" panose="02020603050405020304" pitchFamily="18" charset="0"/>
                <a:cs typeface="Times New Roman" panose="02020603050405020304" pitchFamily="18" charset="0"/>
              </a:rPr>
              <a:t>02.   Related Work </a:t>
            </a:r>
            <a:endParaRPr lang="en-US" altLang="zh-CN"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5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Qualitative Results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0" y="5346700"/>
            <a:ext cx="1219200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 Fig. 4: Mean responses to the post-study questionnaire for CP and VS.    </a:t>
            </a:r>
            <a:endParaRPr lang="zh-CN" altLang="en-US" sz="2000">
              <a:latin typeface="Times New Roman" panose="02020603050405020304" pitchFamily="18" charset="0"/>
              <a:cs typeface="Times New Roman" panose="02020603050405020304" pitchFamily="18" charset="0"/>
            </a:endParaRPr>
          </a:p>
        </p:txBody>
      </p:sp>
      <p:sp>
        <p:nvSpPr>
          <p:cNvPr id="9" name="文本框 8"/>
          <p:cNvSpPr txBox="1"/>
          <p:nvPr/>
        </p:nvSpPr>
        <p:spPr>
          <a:xfrm>
            <a:off x="431800" y="1869440"/>
            <a:ext cx="3492500" cy="398780"/>
          </a:xfrm>
          <a:prstGeom prst="rect">
            <a:avLst/>
          </a:prstGeom>
          <a:noFill/>
        </p:spPr>
        <p:txBody>
          <a:bodyPr wrap="square" rtlCol="0" anchor="t">
            <a:spAutoFit/>
          </a:bodyPr>
          <a:p>
            <a:r>
              <a:rPr lang="zh-CN" altLang="en-US" sz="2000">
                <a:latin typeface="Times New Roman" panose="02020603050405020304" pitchFamily="18" charset="0"/>
                <a:cs typeface="Times New Roman" panose="02020603050405020304" pitchFamily="18" charset="0"/>
              </a:rPr>
              <a:t>a) Post-Task Questionnaire:</a:t>
            </a:r>
            <a:endParaRPr lang="zh-CN" altLang="en-US" sz="2000">
              <a:latin typeface="Times New Roman" panose="02020603050405020304" pitchFamily="18" charset="0"/>
              <a:cs typeface="Times New Roman" panose="02020603050405020304" pitchFamily="18" charset="0"/>
            </a:endParaRPr>
          </a:p>
        </p:txBody>
      </p:sp>
      <p:pic>
        <p:nvPicPr>
          <p:cNvPr id="6" name="图片 5"/>
          <p:cNvPicPr>
            <a:picLocks noChangeAspect="1"/>
          </p:cNvPicPr>
          <p:nvPr/>
        </p:nvPicPr>
        <p:blipFill>
          <a:blip r:embed="rId1"/>
          <a:stretch>
            <a:fillRect/>
          </a:stretch>
        </p:blipFill>
        <p:spPr>
          <a:xfrm>
            <a:off x="2773680" y="2319655"/>
            <a:ext cx="6592570" cy="299910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4536440" y="1159510"/>
            <a:ext cx="312102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Qualitative Results</a:t>
            </a:r>
            <a:endParaRPr lang="en-US" altLang="zh-CN" sz="2400" b="1">
              <a:latin typeface="Times New Roman" panose="02020603050405020304" pitchFamily="18" charset="0"/>
              <a:cs typeface="Times New Roman" panose="02020603050405020304" pitchFamily="18" charset="0"/>
              <a:sym typeface="+mn-ea"/>
            </a:endParaRPr>
          </a:p>
        </p:txBody>
      </p:sp>
      <p:sp>
        <p:nvSpPr>
          <p:cNvPr id="7" name="文本框 6"/>
          <p:cNvSpPr txBox="1"/>
          <p:nvPr/>
        </p:nvSpPr>
        <p:spPr>
          <a:xfrm>
            <a:off x="2058670" y="5981065"/>
            <a:ext cx="807720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T</a:t>
            </a:r>
            <a:r>
              <a:rPr lang="en-US" altLang="zh-CN" sz="2000">
                <a:latin typeface="Times New Roman" panose="02020603050405020304" pitchFamily="18" charset="0"/>
                <a:cs typeface="Times New Roman" panose="02020603050405020304" pitchFamily="18" charset="0"/>
              </a:rPr>
              <a:t>able</a:t>
            </a:r>
            <a:r>
              <a:rPr lang="zh-CN" altLang="en-US" sz="2000">
                <a:latin typeface="Times New Roman" panose="02020603050405020304" pitchFamily="18" charset="0"/>
                <a:cs typeface="Times New Roman" panose="02020603050405020304" pitchFamily="18" charset="0"/>
              </a:rPr>
              <a:t> VIII: Chi-squared analysis on the post-study responses.     </a:t>
            </a:r>
            <a:endParaRPr lang="zh-CN" altLang="en-US" sz="2000">
              <a:latin typeface="Times New Roman" panose="02020603050405020304" pitchFamily="18" charset="0"/>
              <a:cs typeface="Times New Roman" panose="02020603050405020304" pitchFamily="18" charset="0"/>
            </a:endParaRPr>
          </a:p>
        </p:txBody>
      </p:sp>
      <p:sp>
        <p:nvSpPr>
          <p:cNvPr id="9" name="文本框 8"/>
          <p:cNvSpPr txBox="1"/>
          <p:nvPr/>
        </p:nvSpPr>
        <p:spPr>
          <a:xfrm>
            <a:off x="431800" y="1869440"/>
            <a:ext cx="3492500" cy="398780"/>
          </a:xfrm>
          <a:prstGeom prst="rect">
            <a:avLst/>
          </a:prstGeom>
          <a:noFill/>
        </p:spPr>
        <p:txBody>
          <a:bodyPr wrap="square" rtlCol="0" anchor="t">
            <a:spAutoFit/>
          </a:bodyPr>
          <a:p>
            <a:r>
              <a:rPr lang="zh-CN" altLang="en-US" sz="2000">
                <a:latin typeface="Times New Roman" panose="02020603050405020304" pitchFamily="18" charset="0"/>
                <a:cs typeface="Times New Roman" panose="02020603050405020304" pitchFamily="18" charset="0"/>
              </a:rPr>
              <a:t>b) Post-Study Questionnaire:</a:t>
            </a:r>
            <a:endParaRPr lang="zh-CN" altLang="en-US" sz="2000">
              <a:latin typeface="Times New Roman" panose="02020603050405020304" pitchFamily="18" charset="0"/>
              <a:cs typeface="Times New Roman" panose="02020603050405020304" pitchFamily="18" charset="0"/>
            </a:endParaRPr>
          </a:p>
        </p:txBody>
      </p:sp>
      <p:pic>
        <p:nvPicPr>
          <p:cNvPr id="6" name="图片 5"/>
          <p:cNvPicPr>
            <a:picLocks noChangeAspect="1"/>
          </p:cNvPicPr>
          <p:nvPr/>
        </p:nvPicPr>
        <p:blipFill>
          <a:blip r:embed="rId1"/>
          <a:stretch>
            <a:fillRect/>
          </a:stretch>
        </p:blipFill>
        <p:spPr>
          <a:xfrm>
            <a:off x="2945130" y="2268220"/>
            <a:ext cx="6147435" cy="37128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0" y="1176655"/>
            <a:ext cx="1219263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Discussion</a:t>
            </a:r>
            <a:endParaRPr lang="en-US" altLang="zh-CN" sz="2400" b="1">
              <a:latin typeface="Times New Roman" panose="02020603050405020304" pitchFamily="18" charset="0"/>
              <a:cs typeface="Times New Roman" panose="02020603050405020304" pitchFamily="18" charset="0"/>
              <a:sym typeface="+mn-ea"/>
            </a:endParaRPr>
          </a:p>
        </p:txBody>
      </p:sp>
      <p:sp>
        <p:nvSpPr>
          <p:cNvPr id="12" name="文本框 11"/>
          <p:cNvSpPr txBox="1"/>
          <p:nvPr/>
        </p:nvSpPr>
        <p:spPr>
          <a:xfrm>
            <a:off x="897890" y="1934210"/>
            <a:ext cx="10440670" cy="4661535"/>
          </a:xfrm>
          <a:prstGeom prst="rect">
            <a:avLst/>
          </a:prstGeom>
          <a:noFill/>
        </p:spPr>
        <p:txBody>
          <a:bodyPr wrap="square" rtlCol="0">
            <a:spAutoFit/>
          </a:bodyPr>
          <a:p>
            <a:pPr marL="342900" indent="-342900">
              <a:lnSpc>
                <a:spcPct val="150000"/>
              </a:lnSpc>
              <a:buFont typeface="+mj-lt"/>
              <a:buAutoNum type="arabicPeriod"/>
            </a:pPr>
            <a:r>
              <a:rPr lang="zh-CN" altLang="en-US" sz="2200">
                <a:latin typeface="Times New Roman" panose="02020603050405020304" pitchFamily="18" charset="0"/>
                <a:cs typeface="Times New Roman" panose="02020603050405020304" pitchFamily="18" charset="0"/>
              </a:rPr>
              <a:t>CP significantly easier than VS</a:t>
            </a:r>
            <a:r>
              <a:rPr lang="en-US" altLang="zh-CN" sz="2200">
                <a:latin typeface="Times New Roman" panose="02020603050405020304" pitchFamily="18" charset="0"/>
                <a:cs typeface="Times New Roman" panose="02020603050405020304" pitchFamily="18" charset="0"/>
              </a:rPr>
              <a:t>.</a:t>
            </a: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CP to be significantly more beneficial in becoming familiar with a codebase compared to VS.</a:t>
            </a: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CP to be more likable compared toVS.</a:t>
            </a: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CP not only helped in learning the code structure but also helped them in remembering the code they studied and also finding the code elements that they were looking for. </a:t>
            </a: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there was no significant difference observed in users’ responses between CP and VS.</a:t>
            </a: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beginners found CP to be easier to work with. Conversely, experts found VS to be easier.</a:t>
            </a: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 CP is a more favorable tool for larger projects when finding the definition of variables. </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7771765" cy="460375"/>
          </a:xfrm>
          <a:prstGeom prst="rect">
            <a:avLst/>
          </a:prstGeom>
          <a:noFill/>
        </p:spPr>
        <p:txBody>
          <a:bodyPr wrap="none" rtlCol="0">
            <a:spAutoFit/>
          </a:bodyPr>
          <a:lstStyle/>
          <a:p>
            <a:pPr algn="l"/>
            <a:r>
              <a:rPr lang="en-US" altLang="zh-CN" sz="2400" b="1">
                <a:sym typeface="+mn-ea"/>
              </a:rPr>
              <a:t> 5.</a:t>
            </a:r>
            <a:r>
              <a:rPr lang="en-US" altLang="zh-CN" sz="2400" b="1">
                <a:sym typeface="+mn-ea"/>
              </a:rPr>
              <a:t>Evaluation:Understanding Project Organization</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3863340" y="1176655"/>
            <a:ext cx="4830445" cy="645160"/>
          </a:xfrm>
          <a:prstGeom prst="rect">
            <a:avLst/>
          </a:prstGeom>
          <a:noFill/>
        </p:spPr>
        <p:txBody>
          <a:bodyPr wrap="none" rtlCol="0" anchor="t">
            <a:spAutoFit/>
          </a:bodyPr>
          <a:p>
            <a:pPr indent="0" algn="l">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Participants and Experience Design</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4154170"/>
          </a:xfrm>
          <a:prstGeom prst="rect">
            <a:avLst/>
          </a:prstGeom>
          <a:noFill/>
        </p:spPr>
        <p:txBody>
          <a:bodyPr wrap="square" rtlCol="0">
            <a:spAutoFit/>
          </a:bodyPr>
          <a:p>
            <a:pPr marL="342900" indent="-342900">
              <a:lnSpc>
                <a:spcPct val="150000"/>
              </a:lnSpc>
              <a:buFont typeface="Arial" panose="020B0604020202020204" pitchFamily="34" charset="0"/>
              <a:buChar char="•"/>
            </a:pPr>
            <a:r>
              <a:rPr lang="zh-CN" altLang="en-US" sz="2200">
                <a:latin typeface="Times New Roman" panose="02020603050405020304" pitchFamily="18" charset="0"/>
                <a:cs typeface="Times New Roman" panose="02020603050405020304" pitchFamily="18" charset="0"/>
                <a:sym typeface="+mn-ea"/>
              </a:rPr>
              <a:t>9 participants</a:t>
            </a:r>
            <a:r>
              <a:rPr lang="en-US" altLang="zh-CN" sz="2200">
                <a:latin typeface="Times New Roman" panose="02020603050405020304" pitchFamily="18" charset="0"/>
                <a:cs typeface="Times New Roman" panose="02020603050405020304" pitchFamily="18" charset="0"/>
                <a:sym typeface="+mn-ea"/>
              </a:rPr>
              <a:t>.they </a:t>
            </a:r>
            <a:r>
              <a:rPr lang="zh-CN" altLang="en-US" sz="2200">
                <a:latin typeface="Times New Roman" panose="02020603050405020304" pitchFamily="18" charset="0"/>
                <a:cs typeface="Times New Roman" panose="02020603050405020304" pitchFamily="18" charset="0"/>
                <a:sym typeface="+mn-ea"/>
              </a:rPr>
              <a:t>were similar to the previous study, i.e. familiarity with the C# language.</a:t>
            </a:r>
            <a:endParaRPr lang="zh-CN" altLang="en-US"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Each participant was tasked with placing all 33 classes of an existing project in CP’s environment in a manner that they saw reasonable.participants into two groups of 5 and 4.</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The classes in the project that was given to the first group were already organized into directories based on their relation.the classes in the project that was given to the second group were not organized in any particular manner.</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7771765" cy="460375"/>
          </a:xfrm>
          <a:prstGeom prst="rect">
            <a:avLst/>
          </a:prstGeom>
          <a:noFill/>
        </p:spPr>
        <p:txBody>
          <a:bodyPr wrap="none" rtlCol="0">
            <a:spAutoFit/>
          </a:bodyPr>
          <a:lstStyle/>
          <a:p>
            <a:pPr algn="l"/>
            <a:r>
              <a:rPr lang="en-US" altLang="zh-CN" sz="2400" b="1">
                <a:sym typeface="+mn-ea"/>
              </a:rPr>
              <a:t> 5.</a:t>
            </a:r>
            <a:r>
              <a:rPr lang="en-US" altLang="zh-CN" sz="2400" b="1">
                <a:sym typeface="+mn-ea"/>
              </a:rPr>
              <a:t>Evaluation:Understanding Project Organization</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635" y="1176655"/>
            <a:ext cx="1219263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Results</a:t>
            </a:r>
            <a:endParaRPr lang="en-US" altLang="zh-CN" sz="2400" b="1">
              <a:latin typeface="Times New Roman" panose="02020603050405020304" pitchFamily="18" charset="0"/>
              <a:cs typeface="Times New Roman" panose="02020603050405020304" pitchFamily="18" charset="0"/>
              <a:sym typeface="+mn-ea"/>
            </a:endParaRPr>
          </a:p>
        </p:txBody>
      </p:sp>
      <p:pic>
        <p:nvPicPr>
          <p:cNvPr id="7" name="图片 6"/>
          <p:cNvPicPr>
            <a:picLocks noChangeAspect="1"/>
          </p:cNvPicPr>
          <p:nvPr/>
        </p:nvPicPr>
        <p:blipFill>
          <a:blip r:embed="rId1"/>
          <a:stretch>
            <a:fillRect/>
          </a:stretch>
        </p:blipFill>
        <p:spPr>
          <a:xfrm>
            <a:off x="2719705" y="1734185"/>
            <a:ext cx="6751320" cy="4405630"/>
          </a:xfrm>
          <a:prstGeom prst="rect">
            <a:avLst/>
          </a:prstGeom>
        </p:spPr>
      </p:pic>
      <p:sp>
        <p:nvSpPr>
          <p:cNvPr id="9" name="文本框 8"/>
          <p:cNvSpPr txBox="1"/>
          <p:nvPr/>
        </p:nvSpPr>
        <p:spPr>
          <a:xfrm>
            <a:off x="2720975" y="6249035"/>
            <a:ext cx="6750685"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Fig. 7: Screenshots of participants project organization.</a:t>
            </a:r>
            <a:endParaRPr lang="zh-CN" altLang="en-US" sz="20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7771765" cy="460375"/>
          </a:xfrm>
          <a:prstGeom prst="rect">
            <a:avLst/>
          </a:prstGeom>
          <a:noFill/>
        </p:spPr>
        <p:txBody>
          <a:bodyPr wrap="none" rtlCol="0">
            <a:spAutoFit/>
          </a:bodyPr>
          <a:lstStyle/>
          <a:p>
            <a:pPr algn="l"/>
            <a:r>
              <a:rPr lang="en-US" altLang="zh-CN" sz="2400" b="1">
                <a:sym typeface="+mn-ea"/>
              </a:rPr>
              <a:t> 5.</a:t>
            </a:r>
            <a:r>
              <a:rPr lang="en-US" altLang="zh-CN" sz="2400" b="1">
                <a:sym typeface="+mn-ea"/>
              </a:rPr>
              <a:t>Evaluation:Understanding Project Organization</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635" y="1176655"/>
            <a:ext cx="1219263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Discussion</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3646170"/>
          </a:xfrm>
          <a:prstGeom prst="rect">
            <a:avLst/>
          </a:prstGeom>
          <a:noFill/>
        </p:spPr>
        <p:txBody>
          <a:bodyPr wrap="square" rtlCol="0">
            <a:spAutoFit/>
          </a:bodyPr>
          <a:p>
            <a:pPr marL="342900" indent="-342900">
              <a:lnSpc>
                <a:spcPct val="150000"/>
              </a:lnSpc>
              <a:buFont typeface="Arial" panose="020B0604020202020204" pitchFamily="34" charset="0"/>
              <a:buChar char="•"/>
            </a:pPr>
            <a:r>
              <a:rPr lang="en-US" sz="2200">
                <a:latin typeface="Times New Roman" panose="02020603050405020304" pitchFamily="18" charset="0"/>
                <a:cs typeface="Times New Roman" panose="02020603050405020304" pitchFamily="18" charset="0"/>
                <a:sym typeface="+mn-ea"/>
              </a:rPr>
              <a:t>G</a:t>
            </a:r>
            <a:r>
              <a:rPr sz="2200">
                <a:latin typeface="Times New Roman" panose="02020603050405020304" pitchFamily="18" charset="0"/>
                <a:cs typeface="Times New Roman" panose="02020603050405020304" pitchFamily="18" charset="0"/>
                <a:sym typeface="+mn-ea"/>
              </a:rPr>
              <a:t>oal</a:t>
            </a:r>
            <a:r>
              <a:rPr lang="en-US" sz="2200">
                <a:latin typeface="Times New Roman" panose="02020603050405020304" pitchFamily="18" charset="0"/>
                <a:cs typeface="Times New Roman" panose="02020603050405020304" pitchFamily="18" charset="0"/>
                <a:sym typeface="+mn-ea"/>
              </a:rPr>
              <a:t>:determine how users </a:t>
            </a:r>
            <a:r>
              <a:rPr sz="2200">
                <a:latin typeface="Times New Roman" panose="02020603050405020304" pitchFamily="18" charset="0"/>
                <a:cs typeface="Times New Roman" panose="02020603050405020304" pitchFamily="18" charset="0"/>
                <a:sym typeface="+mn-ea"/>
              </a:rPr>
              <a:t>organize a project in CP environment in a way that the final result helped them remember the location of each class. </a:t>
            </a:r>
            <a:endParaRPr sz="2200">
              <a:latin typeface="Times New Roman" panose="02020603050405020304" pitchFamily="18" charset="0"/>
              <a:cs typeface="Times New Roman" panose="02020603050405020304" pitchFamily="18" charset="0"/>
              <a:sym typeface="+mn-ea"/>
            </a:endParaRPr>
          </a:p>
          <a:p>
            <a:pPr marL="342900" indent="-342900">
              <a:lnSpc>
                <a:spcPct val="150000"/>
              </a:lnSpc>
              <a:buFont typeface="Arial" panose="020B0604020202020204" pitchFamily="34" charset="0"/>
              <a:buChar char="•"/>
            </a:pPr>
            <a:endParaRPr sz="2200">
              <a:latin typeface="Times New Roman" panose="02020603050405020304" pitchFamily="18" charset="0"/>
              <a:cs typeface="Times New Roman" panose="02020603050405020304" pitchFamily="18" charset="0"/>
              <a:sym typeface="+mn-ea"/>
            </a:endParaRPr>
          </a:p>
          <a:p>
            <a:pPr marL="342900" indent="-342900">
              <a:lnSpc>
                <a:spcPct val="150000"/>
              </a:lnSpc>
              <a:buFont typeface="Arial" panose="020B0604020202020204" pitchFamily="34" charset="0"/>
              <a:buChar char="•"/>
            </a:pPr>
            <a:r>
              <a:rPr lang="en-US" sz="2200">
                <a:latin typeface="Times New Roman" panose="02020603050405020304" pitchFamily="18" charset="0"/>
                <a:cs typeface="Times New Roman" panose="02020603050405020304" pitchFamily="18" charset="0"/>
                <a:sym typeface="+mn-ea"/>
              </a:rPr>
              <a:t>Result:In cases where the project files were already organized into </a:t>
            </a:r>
            <a:r>
              <a:rPr sz="2200">
                <a:latin typeface="Times New Roman" panose="02020603050405020304" pitchFamily="18" charset="0"/>
                <a:cs typeface="Times New Roman" panose="02020603050405020304" pitchFamily="18" charset="0"/>
                <a:sym typeface="+mn-ea"/>
              </a:rPr>
              <a:t>directories, users mostly followed that same organization. if the project lacked an inherent organization, users’ decisions were guided either by the size of each class or the semantic relationship of those classes. </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4989195" cy="460375"/>
          </a:xfrm>
          <a:prstGeom prst="rect">
            <a:avLst/>
          </a:prstGeom>
          <a:noFill/>
        </p:spPr>
        <p:txBody>
          <a:bodyPr wrap="none" rtlCol="0">
            <a:spAutoFit/>
          </a:bodyPr>
          <a:lstStyle/>
          <a:p>
            <a:pPr algn="l"/>
            <a:r>
              <a:rPr lang="en-US" altLang="zh-CN" sz="2400" b="1">
                <a:sym typeface="+mn-ea"/>
              </a:rPr>
              <a:t> 6.</a:t>
            </a:r>
            <a:r>
              <a:rPr lang="en-US" altLang="zh-CN" sz="2400" b="1">
                <a:sym typeface="+mn-ea"/>
              </a:rPr>
              <a:t>Limitations And Future Work</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635" y="1176655"/>
            <a:ext cx="1219263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limitations</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3138170"/>
          </a:xfrm>
          <a:prstGeom prst="rect">
            <a:avLst/>
          </a:prstGeom>
          <a:noFill/>
        </p:spPr>
        <p:txBody>
          <a:bodyPr wrap="square" rtlCol="0">
            <a:spAutoFit/>
          </a:bodyPr>
          <a:p>
            <a:pPr marL="457200" indent="-457200">
              <a:lnSpc>
                <a:spcPct val="150000"/>
              </a:lnSpc>
              <a:buFont typeface="+mj-lt"/>
              <a:buAutoNum type="arabicPeriod"/>
            </a:pPr>
            <a:r>
              <a:rPr lang="zh-CN" altLang="en-US" sz="2200">
                <a:latin typeface="Times New Roman" panose="02020603050405020304" pitchFamily="18" charset="0"/>
                <a:cs typeface="Times New Roman" panose="02020603050405020304" pitchFamily="18" charset="0"/>
                <a:sym typeface="+mn-ea"/>
              </a:rPr>
              <a:t>most C# developers have experience with VS and such prior familiarity could affect their responses. </a:t>
            </a:r>
            <a:endParaRPr lang="zh-CN" altLang="en-US" sz="2200">
              <a:latin typeface="Times New Roman" panose="02020603050405020304" pitchFamily="18" charset="0"/>
              <a:cs typeface="Times New Roman" panose="02020603050405020304" pitchFamily="18" charset="0"/>
              <a:sym typeface="+mn-ea"/>
            </a:endParaRPr>
          </a:p>
          <a:p>
            <a:pPr marL="457200" indent="-4572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comparing VS which is fast and responsive to an interface that has animations and is slower may not result in a completely fair assessment.</a:t>
            </a:r>
            <a:endParaRPr lang="en-US" altLang="zh-CN" sz="2200">
              <a:latin typeface="Times New Roman" panose="02020603050405020304" pitchFamily="18" charset="0"/>
              <a:cs typeface="Times New Roman" panose="02020603050405020304" pitchFamily="18" charset="0"/>
            </a:endParaRPr>
          </a:p>
          <a:p>
            <a:pPr marL="457200" indent="-4572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CP misses code editing or debugging functionalities. Also, CP currently only supports C# codebases.</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4989195" cy="460375"/>
          </a:xfrm>
          <a:prstGeom prst="rect">
            <a:avLst/>
          </a:prstGeom>
          <a:noFill/>
        </p:spPr>
        <p:txBody>
          <a:bodyPr wrap="none" rtlCol="0">
            <a:spAutoFit/>
          </a:bodyPr>
          <a:lstStyle/>
          <a:p>
            <a:pPr algn="l"/>
            <a:r>
              <a:rPr lang="en-US" altLang="zh-CN" sz="2400" b="1">
                <a:sym typeface="+mn-ea"/>
              </a:rPr>
              <a:t> 6.</a:t>
            </a:r>
            <a:r>
              <a:rPr lang="en-US" altLang="zh-CN" sz="2400" b="1">
                <a:sym typeface="+mn-ea"/>
              </a:rPr>
              <a:t>Limitations And Future Work</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635" y="1187450"/>
            <a:ext cx="1219263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limitations</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3138170"/>
          </a:xfrm>
          <a:prstGeom prst="rect">
            <a:avLst/>
          </a:prstGeom>
          <a:noFill/>
        </p:spPr>
        <p:txBody>
          <a:bodyPr wrap="square" rtlCol="0">
            <a:spAutoFit/>
          </a:bodyPr>
          <a:p>
            <a:pPr marL="457200" indent="-457200">
              <a:lnSpc>
                <a:spcPct val="150000"/>
              </a:lnSpc>
              <a:buFont typeface="+mj-lt"/>
              <a:buAutoNum type="arabicPeriod"/>
            </a:pPr>
            <a:r>
              <a:rPr lang="zh-CN" altLang="en-US" sz="2200">
                <a:latin typeface="Times New Roman" panose="02020603050405020304" pitchFamily="18" charset="0"/>
                <a:cs typeface="Times New Roman" panose="02020603050405020304" pitchFamily="18" charset="0"/>
                <a:sym typeface="+mn-ea"/>
              </a:rPr>
              <a:t>most C# developers have experience with VS and such prior familiarity could affect their responses. </a:t>
            </a:r>
            <a:endParaRPr lang="zh-CN" altLang="en-US" sz="2200">
              <a:latin typeface="Times New Roman" panose="02020603050405020304" pitchFamily="18" charset="0"/>
              <a:cs typeface="Times New Roman" panose="02020603050405020304" pitchFamily="18" charset="0"/>
              <a:sym typeface="+mn-ea"/>
            </a:endParaRPr>
          </a:p>
          <a:p>
            <a:pPr marL="457200" indent="-4572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comparing VS which is fast and responsive to an interface that has animations and is slower may not result in a completely fair assessment.</a:t>
            </a:r>
            <a:endParaRPr lang="en-US" altLang="zh-CN" sz="2200">
              <a:latin typeface="Times New Roman" panose="02020603050405020304" pitchFamily="18" charset="0"/>
              <a:cs typeface="Times New Roman" panose="02020603050405020304" pitchFamily="18" charset="0"/>
            </a:endParaRPr>
          </a:p>
          <a:p>
            <a:pPr marL="457200" indent="-4572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rPr>
              <a:t>CP misses code editing or debugging functionalities. Also, CP currently only supports C# codebases.</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4989195" cy="460375"/>
          </a:xfrm>
          <a:prstGeom prst="rect">
            <a:avLst/>
          </a:prstGeom>
          <a:noFill/>
        </p:spPr>
        <p:txBody>
          <a:bodyPr wrap="none" rtlCol="0">
            <a:spAutoFit/>
          </a:bodyPr>
          <a:lstStyle/>
          <a:p>
            <a:pPr algn="l"/>
            <a:r>
              <a:rPr lang="en-US" altLang="zh-CN" sz="2400" b="1">
                <a:sym typeface="+mn-ea"/>
              </a:rPr>
              <a:t> 6.</a:t>
            </a:r>
            <a:r>
              <a:rPr lang="en-US" altLang="zh-CN" sz="2400" b="1">
                <a:sym typeface="+mn-ea"/>
              </a:rPr>
              <a:t>Limitations And Future Work</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635" y="1187450"/>
            <a:ext cx="12192635" cy="645160"/>
          </a:xfrm>
          <a:prstGeom prst="rect">
            <a:avLst/>
          </a:prstGeom>
          <a:noFill/>
        </p:spPr>
        <p:txBody>
          <a:bodyPr wrap="square" rtlCol="0" anchor="t">
            <a:spAutoFit/>
          </a:bodyPr>
          <a:p>
            <a:pPr indent="0" algn="ctr">
              <a:lnSpc>
                <a:spcPct val="150000"/>
              </a:lnSpc>
              <a:buFont typeface="Arial" panose="020B0604020202020204" pitchFamily="34" charset="0"/>
              <a:buNone/>
            </a:pPr>
            <a:r>
              <a:rPr lang="en-US" altLang="zh-CN" sz="2400" b="1">
                <a:latin typeface="Times New Roman" panose="02020603050405020304" pitchFamily="18" charset="0"/>
                <a:cs typeface="Times New Roman" panose="02020603050405020304" pitchFamily="18" charset="0"/>
                <a:sym typeface="+mn-ea"/>
              </a:rPr>
              <a:t>Future Work</a:t>
            </a:r>
            <a:endParaRPr lang="en-US" altLang="zh-CN" sz="2400" b="1">
              <a:latin typeface="Times New Roman" panose="02020603050405020304" pitchFamily="18" charset="0"/>
              <a:cs typeface="Times New Roman" panose="02020603050405020304" pitchFamily="18" charset="0"/>
              <a:sym typeface="+mn-ea"/>
            </a:endParaRPr>
          </a:p>
        </p:txBody>
      </p:sp>
      <p:sp>
        <p:nvSpPr>
          <p:cNvPr id="10" name="文本框 9"/>
          <p:cNvSpPr txBox="1"/>
          <p:nvPr/>
        </p:nvSpPr>
        <p:spPr>
          <a:xfrm>
            <a:off x="810260" y="2340610"/>
            <a:ext cx="10713085" cy="2122805"/>
          </a:xfrm>
          <a:prstGeom prst="rect">
            <a:avLst/>
          </a:prstGeom>
          <a:noFill/>
        </p:spPr>
        <p:txBody>
          <a:bodyPr wrap="square" rtlCol="0">
            <a:spAutoFit/>
          </a:bodyPr>
          <a:p>
            <a:pPr marL="457200" indent="-457200">
              <a:lnSpc>
                <a:spcPct val="150000"/>
              </a:lnSpc>
              <a:buFont typeface="+mj-lt"/>
              <a:buAutoNum type="arabicPeriod"/>
            </a:pPr>
            <a:r>
              <a:rPr lang="zh-CN" altLang="en-US" sz="2200">
                <a:latin typeface="Times New Roman" panose="02020603050405020304" pitchFamily="18" charset="0"/>
                <a:cs typeface="Times New Roman" panose="02020603050405020304" pitchFamily="18" charset="0"/>
                <a:sym typeface="+mn-ea"/>
              </a:rPr>
              <a:t>address these limitations by incorporate more functionality into CP such as a code editor and a debugger.</a:t>
            </a:r>
            <a:endParaRPr lang="zh-CN" altLang="en-US" sz="2200">
              <a:latin typeface="Times New Roman" panose="02020603050405020304" pitchFamily="18" charset="0"/>
              <a:cs typeface="Times New Roman" panose="02020603050405020304" pitchFamily="18" charset="0"/>
              <a:sym typeface="+mn-ea"/>
            </a:endParaRPr>
          </a:p>
          <a:p>
            <a:pPr marL="457200" indent="-457200">
              <a:lnSpc>
                <a:spcPct val="150000"/>
              </a:lnSpc>
              <a:buFont typeface="+mj-lt"/>
              <a:buAutoNum type="arabicPeriod"/>
            </a:pPr>
            <a:r>
              <a:rPr lang="zh-CN" altLang="en-US" sz="2200">
                <a:latin typeface="Times New Roman" panose="02020603050405020304" pitchFamily="18" charset="0"/>
                <a:cs typeface="Times New Roman" panose="02020603050405020304" pitchFamily="18" charset="0"/>
                <a:sym typeface="+mn-ea"/>
              </a:rPr>
              <a:t>a project to grow from buildings to districts, to cities, to regions</a:t>
            </a:r>
            <a:r>
              <a:rPr lang="en-US" altLang="zh-CN" sz="2200">
                <a:latin typeface="Times New Roman" panose="02020603050405020304" pitchFamily="18" charset="0"/>
                <a:cs typeface="Times New Roman" panose="02020603050405020304" pitchFamily="18" charset="0"/>
                <a:sym typeface="+mn-ea"/>
              </a:rPr>
              <a:t>.</a:t>
            </a:r>
            <a:endParaRPr lang="en-US" altLang="zh-CN" sz="2200">
              <a:latin typeface="Times New Roman" panose="02020603050405020304" pitchFamily="18" charset="0"/>
              <a:cs typeface="Times New Roman" panose="02020603050405020304" pitchFamily="18" charset="0"/>
              <a:sym typeface="+mn-ea"/>
            </a:endParaRPr>
          </a:p>
          <a:p>
            <a:pPr marL="457200" indent="-457200">
              <a:lnSpc>
                <a:spcPct val="150000"/>
              </a:lnSpc>
              <a:buFont typeface="+mj-lt"/>
              <a:buAutoNum type="arabicPeriod"/>
            </a:pPr>
            <a:r>
              <a:rPr lang="en-US" altLang="zh-CN" sz="2200">
                <a:latin typeface="Times New Roman" panose="02020603050405020304" pitchFamily="18" charset="0"/>
                <a:cs typeface="Times New Roman" panose="02020603050405020304" pitchFamily="18" charset="0"/>
                <a:sym typeface="+mn-ea"/>
              </a:rPr>
              <a:t>evaluate CP in virtual reality (VR) and augmented reality (AR) environments. </a:t>
            </a:r>
            <a:endParaRPr lang="en-US" altLang="zh-CN" sz="2200">
              <a:latin typeface="Times New Roman" panose="02020603050405020304" pitchFamily="18" charset="0"/>
              <a:cs typeface="Times New Roman" panose="02020603050405020304" pitchFamily="18"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234565" cy="460375"/>
          </a:xfrm>
          <a:prstGeom prst="rect">
            <a:avLst/>
          </a:prstGeom>
          <a:noFill/>
        </p:spPr>
        <p:txBody>
          <a:bodyPr wrap="none" rtlCol="0">
            <a:spAutoFit/>
          </a:bodyPr>
          <a:lstStyle/>
          <a:p>
            <a:pPr algn="l"/>
            <a:r>
              <a:rPr lang="en-US" altLang="zh-CN" sz="2400" b="1">
                <a:sym typeface="+mn-ea"/>
              </a:rPr>
              <a:t> 7.</a:t>
            </a:r>
            <a:r>
              <a:rPr lang="en-US" altLang="zh-CN" sz="2400" b="1">
                <a:sym typeface="+mn-ea"/>
              </a:rPr>
              <a:t>Conclusion</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7" name="文本框 6"/>
          <p:cNvSpPr txBox="1"/>
          <p:nvPr/>
        </p:nvSpPr>
        <p:spPr>
          <a:xfrm>
            <a:off x="692785" y="2941955"/>
            <a:ext cx="10731500" cy="1198880"/>
          </a:xfrm>
          <a:prstGeom prst="rect">
            <a:avLst/>
          </a:prstGeom>
          <a:noFill/>
        </p:spPr>
        <p:txBody>
          <a:bodyPr wrap="square" rtlCol="0" anchor="t">
            <a:spAutoFit/>
          </a:bodyPr>
          <a:p>
            <a:pPr indent="0">
              <a:lnSpc>
                <a:spcPct val="150000"/>
              </a:lnSpc>
              <a:buFont typeface="Arial" panose="020B0604020202020204" pitchFamily="34" charset="0"/>
              <a:buNone/>
            </a:pPr>
            <a:r>
              <a:rPr lang="zh-CN" altLang="en-US" sz="2400">
                <a:latin typeface="Times New Roman" panose="02020603050405020304" pitchFamily="18" charset="0"/>
                <a:cs typeface="Times New Roman" panose="02020603050405020304" pitchFamily="18" charset="0"/>
              </a:rPr>
              <a:t>Code Park to be easy to learn, instrumental in understanding as well as remembering the structure of a codebase, and enjoyable to use.</a:t>
            </a:r>
            <a:endParaRPr lang="zh-CN" altLang="en-US"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473325" cy="460375"/>
          </a:xfrm>
          <a:prstGeom prst="rect">
            <a:avLst/>
          </a:prstGeom>
          <a:noFill/>
        </p:spPr>
        <p:txBody>
          <a:bodyPr wrap="none" rtlCol="0">
            <a:spAutoFit/>
          </a:bodyPr>
          <a:lstStyle/>
          <a:p>
            <a:pPr algn="l"/>
            <a:r>
              <a:rPr lang="en-US" altLang="zh-CN" sz="2400" b="1">
                <a:sym typeface="+mn-ea"/>
              </a:rPr>
              <a:t> 1.Introduction</a:t>
            </a:r>
            <a:endParaRPr lang="en-US" altLang="zh-CN" sz="2400" b="1" dirty="0">
              <a:solidFill>
                <a:srgbClr val="002060"/>
              </a:solidFill>
              <a:latin typeface="微软雅黑" panose="020B0503020204020204" pitchFamily="34" charset="-122"/>
              <a:ea typeface="微软雅黑" panose="020B0503020204020204" pitchFamily="34" charset="-122"/>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97890" y="1500505"/>
            <a:ext cx="10604500" cy="4154170"/>
          </a:xfrm>
          <a:prstGeom prst="rect">
            <a:avLst/>
          </a:prstGeom>
          <a:noFill/>
        </p:spPr>
        <p:txBody>
          <a:bodyPr wrap="square" rtlCol="0">
            <a:spAutoFit/>
          </a:bodyPr>
          <a:p>
            <a:pPr marL="342900" indent="-342900">
              <a:lnSpc>
                <a:spcPct val="150000"/>
              </a:lnSpc>
              <a:spcBef>
                <a:spcPts val="0"/>
              </a:spcBef>
              <a:spcAft>
                <a:spcPts val="0"/>
              </a:spcAft>
              <a:buFont typeface="Arial" panose="020B0604020202020204" pitchFamily="34" charset="0"/>
              <a:buChar char="•"/>
            </a:pPr>
            <a:r>
              <a:rPr sz="2200">
                <a:latin typeface="Times New Roman" panose="02020603050405020304" pitchFamily="18" charset="0"/>
                <a:cs typeface="Times New Roman" panose="02020603050405020304" pitchFamily="18" charset="0"/>
                <a:sym typeface="+mn-ea"/>
              </a:rPr>
              <a:t>Code Park(CP), a new 3D code visualization tool that aims to improve a programmer’s understanding of an existing codebase in a manner that is both engaging and fun.</a:t>
            </a:r>
            <a:endParaRPr sz="2200">
              <a:latin typeface="Times New Roman" panose="02020603050405020304" pitchFamily="18" charset="0"/>
              <a:cs typeface="Times New Roman" panose="02020603050405020304" pitchFamily="18" charset="0"/>
              <a:sym typeface="+mn-ea"/>
            </a:endParaRPr>
          </a:p>
          <a:p>
            <a:pPr indent="0">
              <a:lnSpc>
                <a:spcPct val="150000"/>
              </a:lnSpc>
              <a:spcBef>
                <a:spcPts val="0"/>
              </a:spcBef>
              <a:spcAft>
                <a:spcPts val="0"/>
              </a:spcAft>
              <a:buFont typeface="Arial" panose="020B0604020202020204" pitchFamily="34" charset="0"/>
              <a:buNone/>
            </a:pPr>
            <a:endParaRPr sz="2200">
              <a:latin typeface="Times New Roman" panose="02020603050405020304" pitchFamily="18" charset="0"/>
              <a:cs typeface="Times New Roman" panose="02020603050405020304" pitchFamily="18" charset="0"/>
              <a:sym typeface="+mn-ea"/>
            </a:endParaRPr>
          </a:p>
          <a:p>
            <a:pPr marL="342900" indent="-342900">
              <a:lnSpc>
                <a:spcPct val="150000"/>
              </a:lnSpc>
              <a:spcBef>
                <a:spcPts val="0"/>
              </a:spcBef>
              <a:spcAft>
                <a:spcPts val="0"/>
              </a:spcAft>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CP organizes source code into a 3D scene in order to take advantage of human’s spatial memory capabilities and help one better understand and remember the architecture.</a:t>
            </a:r>
            <a:endParaRPr lang="en-US" altLang="zh-CN" sz="2200">
              <a:latin typeface="Times New Roman" panose="02020603050405020304" pitchFamily="18" charset="0"/>
              <a:cs typeface="Times New Roman" panose="02020603050405020304" pitchFamily="18" charset="0"/>
            </a:endParaRPr>
          </a:p>
          <a:p>
            <a:pPr indent="0">
              <a:lnSpc>
                <a:spcPct val="150000"/>
              </a:lnSpc>
              <a:spcBef>
                <a:spcPts val="0"/>
              </a:spcBef>
              <a:spcAft>
                <a:spcPts val="0"/>
              </a:spcAft>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a:p>
            <a:pPr marL="342900" indent="-342900">
              <a:lnSpc>
                <a:spcPct val="150000"/>
              </a:lnSpc>
              <a:spcBef>
                <a:spcPts val="0"/>
              </a:spcBef>
              <a:spcAft>
                <a:spcPts val="0"/>
              </a:spcAft>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CP  supports two points of view that are an exo-centric (bird’s eye) and ego-centric      (first-person) view</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509135" y="2653030"/>
            <a:ext cx="3879215" cy="1198880"/>
          </a:xfrm>
          <a:prstGeom prst="rect">
            <a:avLst/>
          </a:prstGeom>
          <a:noFill/>
        </p:spPr>
        <p:txBody>
          <a:bodyPr wrap="none" rtlCol="0">
            <a:spAutoFit/>
          </a:bodyPr>
          <a:p>
            <a:r>
              <a:rPr lang="en-US" altLang="zh-CN" sz="7200">
                <a:solidFill>
                  <a:srgbClr val="FF0000"/>
                </a:solidFill>
                <a:latin typeface="华文仿宋" panose="02010600040101010101" charset="-122"/>
                <a:ea typeface="华文仿宋" panose="02010600040101010101" charset="-122"/>
              </a:rPr>
              <a:t>THANKS</a:t>
            </a:r>
            <a:endParaRPr lang="en-US" altLang="zh-CN" sz="7200">
              <a:solidFill>
                <a:srgbClr val="FF0000"/>
              </a:solidFill>
              <a:latin typeface="华文仿宋" panose="02010600040101010101" charset="-122"/>
              <a:ea typeface="华文仿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473325" cy="460375"/>
          </a:xfrm>
          <a:prstGeom prst="rect">
            <a:avLst/>
          </a:prstGeom>
          <a:noFill/>
        </p:spPr>
        <p:txBody>
          <a:bodyPr wrap="none" rtlCol="0">
            <a:spAutoFit/>
          </a:bodyPr>
          <a:lstStyle/>
          <a:p>
            <a:pPr algn="l"/>
            <a:r>
              <a:rPr lang="en-US" altLang="zh-CN" sz="2400" b="1">
                <a:sym typeface="+mn-ea"/>
              </a:rPr>
              <a:t> 1.Introduction</a:t>
            </a:r>
            <a:endParaRPr lang="en-US" altLang="zh-CN" sz="2400" b="1" dirty="0">
              <a:solidFill>
                <a:srgbClr val="002060"/>
              </a:solidFill>
              <a:latin typeface="微软雅黑" panose="020B0503020204020204" pitchFamily="34" charset="-122"/>
              <a:ea typeface="微软雅黑" panose="020B0503020204020204" pitchFamily="34" charset="-122"/>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7" name="图片 6"/>
          <p:cNvPicPr>
            <a:picLocks noChangeAspect="1"/>
          </p:cNvPicPr>
          <p:nvPr>
            <p:custDataLst>
              <p:tags r:id="rId1"/>
            </p:custDataLst>
          </p:nvPr>
        </p:nvPicPr>
        <p:blipFill>
          <a:blip r:embed="rId2"/>
          <a:stretch>
            <a:fillRect/>
          </a:stretch>
        </p:blipFill>
        <p:spPr>
          <a:xfrm>
            <a:off x="897890" y="1938020"/>
            <a:ext cx="4881880" cy="2747645"/>
          </a:xfrm>
          <a:prstGeom prst="rect">
            <a:avLst/>
          </a:prstGeom>
        </p:spPr>
      </p:pic>
      <p:pic>
        <p:nvPicPr>
          <p:cNvPr id="8" name="图片 7"/>
          <p:cNvPicPr>
            <a:picLocks noChangeAspect="1"/>
          </p:cNvPicPr>
          <p:nvPr/>
        </p:nvPicPr>
        <p:blipFill>
          <a:blip r:embed="rId3"/>
          <a:stretch>
            <a:fillRect/>
          </a:stretch>
        </p:blipFill>
        <p:spPr>
          <a:xfrm>
            <a:off x="6339205" y="1899285"/>
            <a:ext cx="4940300" cy="2786380"/>
          </a:xfrm>
          <a:prstGeom prst="rect">
            <a:avLst/>
          </a:prstGeom>
        </p:spPr>
      </p:pic>
      <p:sp>
        <p:nvSpPr>
          <p:cNvPr id="9" name="文本框 8"/>
          <p:cNvSpPr txBox="1"/>
          <p:nvPr/>
        </p:nvSpPr>
        <p:spPr>
          <a:xfrm>
            <a:off x="975995" y="4917440"/>
            <a:ext cx="472567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(a) Top-down view of the entire codebase.</a:t>
            </a:r>
            <a:endParaRPr lang="zh-CN" altLang="en-US" sz="2000">
              <a:latin typeface="Times New Roman" panose="02020603050405020304" pitchFamily="18" charset="0"/>
              <a:cs typeface="Times New Roman" panose="02020603050405020304" pitchFamily="18" charset="0"/>
            </a:endParaRPr>
          </a:p>
        </p:txBody>
      </p:sp>
      <p:sp>
        <p:nvSpPr>
          <p:cNvPr id="10" name="文本框 9"/>
          <p:cNvSpPr txBox="1"/>
          <p:nvPr/>
        </p:nvSpPr>
        <p:spPr>
          <a:xfrm>
            <a:off x="6339205" y="4802505"/>
            <a:ext cx="4940935" cy="706755"/>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(b) Exploring the inside of a code room in first-person vieweing mode.</a:t>
            </a:r>
            <a:endParaRPr lang="zh-CN" altLang="en-US" sz="2000">
              <a:latin typeface="Times New Roman" panose="02020603050405020304" pitchFamily="18" charset="0"/>
              <a:cs typeface="Times New Roman" panose="02020603050405020304" pitchFamily="18" charset="0"/>
            </a:endParaRPr>
          </a:p>
        </p:txBody>
      </p:sp>
      <p:sp>
        <p:nvSpPr>
          <p:cNvPr id="11" name="文本框 10"/>
          <p:cNvSpPr txBox="1"/>
          <p:nvPr/>
        </p:nvSpPr>
        <p:spPr>
          <a:xfrm>
            <a:off x="3808095" y="5882640"/>
            <a:ext cx="4244975" cy="460375"/>
          </a:xfrm>
          <a:prstGeom prst="rect">
            <a:avLst/>
          </a:prstGeom>
          <a:noFill/>
        </p:spPr>
        <p:txBody>
          <a:bodyPr wrap="square" rtlCol="0" anchor="t">
            <a:spAutoFit/>
          </a:bodyPr>
          <a:p>
            <a:r>
              <a:rPr lang="zh-CN" altLang="en-US" sz="2400">
                <a:latin typeface="Times New Roman" panose="02020603050405020304" pitchFamily="18" charset="0"/>
                <a:cs typeface="Times New Roman" panose="02020603050405020304" pitchFamily="18" charset="0"/>
              </a:rPr>
              <a:t>Fig. 1: Code Park in action. </a:t>
            </a:r>
            <a:endParaRPr lang="zh-CN" altLang="en-US"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473325" cy="460375"/>
          </a:xfrm>
          <a:prstGeom prst="rect">
            <a:avLst/>
          </a:prstGeom>
          <a:noFill/>
        </p:spPr>
        <p:txBody>
          <a:bodyPr wrap="none" rtlCol="0">
            <a:spAutoFit/>
          </a:bodyPr>
          <a:lstStyle/>
          <a:p>
            <a:pPr algn="l"/>
            <a:r>
              <a:rPr lang="en-US" altLang="zh-CN" sz="2400" b="1">
                <a:sym typeface="+mn-ea"/>
              </a:rPr>
              <a:t> 1.Introduction</a:t>
            </a:r>
            <a:endParaRPr lang="en-US" altLang="zh-CN" sz="2400" b="1" dirty="0">
              <a:solidFill>
                <a:srgbClr val="002060"/>
              </a:solidFill>
              <a:latin typeface="微软雅黑" panose="020B0503020204020204" pitchFamily="34" charset="-122"/>
              <a:ea typeface="微软雅黑" panose="020B0503020204020204" pitchFamily="34" charset="-122"/>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97890" y="1500505"/>
            <a:ext cx="10604500" cy="3184525"/>
          </a:xfrm>
          <a:prstGeom prst="rect">
            <a:avLst/>
          </a:prstGeom>
          <a:noFill/>
        </p:spPr>
        <p:txBody>
          <a:bodyPr wrap="square" rtlCol="0">
            <a:spAutoFit/>
          </a:bodyPr>
          <a:p>
            <a:pPr indent="0">
              <a:lnSpc>
                <a:spcPct val="150000"/>
              </a:lnSpc>
              <a:spcBef>
                <a:spcPts val="0"/>
              </a:spcBef>
              <a:spcAft>
                <a:spcPts val="0"/>
              </a:spcAft>
              <a:buFont typeface="Arial" panose="020B0604020202020204" pitchFamily="34" charset="0"/>
              <a:buNone/>
            </a:pPr>
            <a:r>
              <a:rPr sz="2200">
                <a:latin typeface="Times New Roman" panose="02020603050405020304" pitchFamily="18" charset="0"/>
                <a:cs typeface="Times New Roman" panose="02020603050405020304" pitchFamily="18" charset="0"/>
                <a:sym typeface="+mn-ea"/>
              </a:rPr>
              <a:t> </a:t>
            </a:r>
            <a:r>
              <a:rPr lang="en-US" sz="2400">
                <a:latin typeface="Times New Roman" panose="02020603050405020304" pitchFamily="18" charset="0"/>
                <a:cs typeface="Times New Roman" panose="02020603050405020304" pitchFamily="18" charset="0"/>
                <a:sym typeface="+mn-ea"/>
              </a:rPr>
              <a:t>T</a:t>
            </a:r>
            <a:r>
              <a:rPr sz="2400">
                <a:latin typeface="Times New Roman" panose="02020603050405020304" pitchFamily="18" charset="0"/>
                <a:cs typeface="Times New Roman" panose="02020603050405020304" pitchFamily="18" charset="0"/>
                <a:sym typeface="+mn-ea"/>
              </a:rPr>
              <a:t>he contributions of exploratory work:</a:t>
            </a:r>
            <a:endParaRPr sz="2200">
              <a:latin typeface="Times New Roman" panose="02020603050405020304" pitchFamily="18" charset="0"/>
              <a:cs typeface="Times New Roman" panose="02020603050405020304" pitchFamily="18" charset="0"/>
              <a:sym typeface="+mn-ea"/>
            </a:endParaRPr>
          </a:p>
          <a:p>
            <a:pPr indent="0">
              <a:lnSpc>
                <a:spcPct val="150000"/>
              </a:lnSpc>
              <a:spcBef>
                <a:spcPts val="0"/>
              </a:spcBef>
              <a:spcAft>
                <a:spcPts val="0"/>
              </a:spcAft>
              <a:buFont typeface="Arial" panose="020B0604020202020204" pitchFamily="34" charset="0"/>
              <a:buNone/>
            </a:pPr>
            <a:r>
              <a:rPr sz="2200">
                <a:latin typeface="Times New Roman" panose="02020603050405020304" pitchFamily="18" charset="0"/>
                <a:cs typeface="Times New Roman" panose="02020603050405020304" pitchFamily="18" charset="0"/>
                <a:sym typeface="+mn-ea"/>
              </a:rPr>
              <a:t>      1) Creating an engaging and intuitive tool for improved code understanding.</a:t>
            </a:r>
            <a:endParaRPr sz="2200">
              <a:latin typeface="Times New Roman" panose="02020603050405020304" pitchFamily="18" charset="0"/>
              <a:cs typeface="Times New Roman" panose="02020603050405020304" pitchFamily="18" charset="0"/>
              <a:sym typeface="+mn-ea"/>
            </a:endParaRPr>
          </a:p>
          <a:p>
            <a:pPr indent="0">
              <a:lnSpc>
                <a:spcPct val="150000"/>
              </a:lnSpc>
              <a:spcBef>
                <a:spcPts val="0"/>
              </a:spcBef>
              <a:spcAft>
                <a:spcPts val="0"/>
              </a:spcAft>
              <a:buFont typeface="Arial" panose="020B0604020202020204" pitchFamily="34" charset="0"/>
              <a:buNone/>
            </a:pPr>
            <a:r>
              <a:rPr sz="2200">
                <a:latin typeface="Times New Roman" panose="02020603050405020304" pitchFamily="18" charset="0"/>
                <a:cs typeface="Times New Roman" panose="02020603050405020304" pitchFamily="18" charset="0"/>
                <a:sym typeface="+mn-ea"/>
              </a:rPr>
              <a:t>      2) Examining the usability of such a tool and gauging user  interest.</a:t>
            </a:r>
            <a:endParaRPr sz="2200">
              <a:latin typeface="Times New Roman" panose="02020603050405020304" pitchFamily="18" charset="0"/>
              <a:cs typeface="Times New Roman" panose="02020603050405020304" pitchFamily="18" charset="0"/>
              <a:sym typeface="+mn-ea"/>
            </a:endParaRPr>
          </a:p>
          <a:p>
            <a:pPr indent="0">
              <a:lnSpc>
                <a:spcPct val="150000"/>
              </a:lnSpc>
              <a:spcBef>
                <a:spcPts val="0"/>
              </a:spcBef>
              <a:spcAft>
                <a:spcPts val="0"/>
              </a:spcAft>
              <a:buFont typeface="Arial" panose="020B0604020202020204" pitchFamily="34" charset="0"/>
              <a:buNone/>
            </a:pPr>
            <a:r>
              <a:rPr sz="2200">
                <a:latin typeface="Times New Roman" panose="02020603050405020304" pitchFamily="18" charset="0"/>
                <a:cs typeface="Times New Roman" panose="02020603050405020304" pitchFamily="18" charset="0"/>
                <a:sym typeface="+mn-ea"/>
              </a:rPr>
              <a:t>      3) Displaying the source code itself in a 3D environment(rather than a metaphorical representation) and facilitate “intimate” interaction with the code via an ego-centric mode.</a:t>
            </a:r>
            <a:endParaRPr sz="2200">
              <a:latin typeface="Times New Roman" panose="02020603050405020304" pitchFamily="18" charset="0"/>
              <a:cs typeface="Times New Roman" panose="02020603050405020304" pitchFamily="18" charset="0"/>
              <a:sym typeface="+mn-ea"/>
            </a:endParaRPr>
          </a:p>
          <a:p>
            <a:pPr indent="0">
              <a:lnSpc>
                <a:spcPct val="150000"/>
              </a:lnSpc>
              <a:spcBef>
                <a:spcPts val="0"/>
              </a:spcBef>
              <a:spcAft>
                <a:spcPts val="0"/>
              </a:spcAft>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620645" cy="460375"/>
          </a:xfrm>
          <a:prstGeom prst="rect">
            <a:avLst/>
          </a:prstGeom>
          <a:noFill/>
        </p:spPr>
        <p:txBody>
          <a:bodyPr wrap="none" rtlCol="0">
            <a:spAutoFit/>
          </a:bodyPr>
          <a:lstStyle/>
          <a:p>
            <a:pPr algn="l"/>
            <a:r>
              <a:rPr lang="en-US" altLang="zh-CN" sz="2400" b="1">
                <a:sym typeface="+mn-ea"/>
              </a:rPr>
              <a:t> 2.</a:t>
            </a:r>
            <a:r>
              <a:rPr lang="en-US" altLang="zh-CN" sz="2400" b="1">
                <a:sym typeface="+mn-ea"/>
              </a:rPr>
              <a:t>Related Work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845185" y="1617980"/>
            <a:ext cx="10094595" cy="2122805"/>
          </a:xfrm>
          <a:prstGeom prst="rect">
            <a:avLst/>
          </a:prstGeom>
          <a:noFill/>
        </p:spPr>
        <p:txBody>
          <a:bodyPr wrap="square" rtlCol="0">
            <a:spAutoFit/>
          </a:bodyPr>
          <a:p>
            <a:pPr marL="285750" indent="-285750">
              <a:lnSpc>
                <a:spcPct val="150000"/>
              </a:lnSpc>
              <a:buFont typeface="Arial" panose="020B0604020202020204" pitchFamily="34" charset="0"/>
              <a:buChar char="•"/>
            </a:pPr>
            <a:r>
              <a:rPr lang="zh-CN" altLang="en-US" sz="2200">
                <a:latin typeface="Times New Roman" panose="02020603050405020304" pitchFamily="18" charset="0"/>
                <a:cs typeface="Times New Roman" panose="02020603050405020304" pitchFamily="18" charset="0"/>
                <a:sym typeface="+mn-ea"/>
              </a:rPr>
              <a:t>based on 2D environments</a:t>
            </a:r>
            <a:r>
              <a:rPr lang="en-US" altLang="zh-CN" sz="2200">
                <a:latin typeface="Times New Roman" panose="02020603050405020304" pitchFamily="18" charset="0"/>
                <a:cs typeface="Times New Roman" panose="02020603050405020304" pitchFamily="18" charset="0"/>
                <a:sym typeface="+mn-ea"/>
              </a:rPr>
              <a:t>:</a:t>
            </a:r>
            <a:endParaRPr lang="en-US" altLang="zh-CN" sz="2200">
              <a:latin typeface="Times New Roman" panose="02020603050405020304" pitchFamily="18" charset="0"/>
              <a:cs typeface="Times New Roman" panose="02020603050405020304" pitchFamily="18" charset="0"/>
              <a:sym typeface="+mn-ea"/>
            </a:endParaRPr>
          </a:p>
          <a:p>
            <a:pPr indent="0">
              <a:lnSpc>
                <a:spcPct val="150000"/>
              </a:lnSpc>
              <a:buFont typeface="Arial" panose="020B0604020202020204" pitchFamily="34" charset="0"/>
              <a:buNone/>
            </a:pPr>
            <a:r>
              <a:rPr lang="en-US" altLang="zh-CN" sz="2200">
                <a:latin typeface="Times New Roman" panose="02020603050405020304" pitchFamily="18" charset="0"/>
                <a:cs typeface="Times New Roman" panose="02020603050405020304" pitchFamily="18" charset="0"/>
                <a:sym typeface="+mn-ea"/>
              </a:rPr>
              <a:t>          Code Bubbles</a:t>
            </a:r>
            <a:r>
              <a:rPr lang="zh-CN" altLang="en-US" sz="2200">
                <a:latin typeface="Times New Roman" panose="02020603050405020304" pitchFamily="18" charset="0"/>
                <a:cs typeface="Times New Roman" panose="02020603050405020304" pitchFamily="18" charset="0"/>
                <a:sym typeface="+mn-ea"/>
              </a:rPr>
              <a:t>、Code Gestalt、The class blueprint</a:t>
            </a:r>
            <a:r>
              <a:rPr lang="en-US" altLang="zh-CN" sz="2200">
                <a:latin typeface="Times New Roman" panose="02020603050405020304" pitchFamily="18" charset="0"/>
                <a:cs typeface="Times New Roman" panose="02020603050405020304" pitchFamily="18" charset="0"/>
                <a:sym typeface="+mn-ea"/>
              </a:rPr>
              <a:t>.......</a:t>
            </a:r>
            <a:r>
              <a:rPr lang="zh-CN" altLang="en-US" sz="2200">
                <a:latin typeface="Times New Roman" panose="02020603050405020304" pitchFamily="18" charset="0"/>
                <a:cs typeface="Times New Roman" panose="02020603050405020304" pitchFamily="18" charset="0"/>
                <a:sym typeface="+mn-ea"/>
              </a:rPr>
              <a:t> </a:t>
            </a:r>
            <a:endParaRPr lang="zh-CN" altLang="en-US" sz="2200">
              <a:latin typeface="Times New Roman" panose="02020603050405020304" pitchFamily="18" charset="0"/>
              <a:cs typeface="Times New Roman" panose="02020603050405020304" pitchFamily="18" charset="0"/>
              <a:sym typeface="+mn-ea"/>
            </a:endParaRPr>
          </a:p>
          <a:p>
            <a:pPr marL="342900" indent="-342900">
              <a:lnSpc>
                <a:spcPct val="150000"/>
              </a:lnSpc>
              <a:buFont typeface="Arial" panose="020B0604020202020204" pitchFamily="34" charset="0"/>
              <a:buChar char="•"/>
            </a:pPr>
            <a:r>
              <a:rPr lang="zh-CN" altLang="en-US" sz="2200">
                <a:latin typeface="Times New Roman" panose="02020603050405020304" pitchFamily="18" charset="0"/>
                <a:cs typeface="Times New Roman" panose="02020603050405020304" pitchFamily="18" charset="0"/>
                <a:sym typeface="+mn-ea"/>
              </a:rPr>
              <a:t>based on </a:t>
            </a:r>
            <a:r>
              <a:rPr lang="en-US" altLang="zh-CN" sz="2200">
                <a:latin typeface="Times New Roman" panose="02020603050405020304" pitchFamily="18" charset="0"/>
                <a:cs typeface="Times New Roman" panose="02020603050405020304" pitchFamily="18" charset="0"/>
                <a:sym typeface="+mn-ea"/>
              </a:rPr>
              <a:t>3</a:t>
            </a:r>
            <a:r>
              <a:rPr lang="zh-CN" altLang="en-US" sz="2200">
                <a:latin typeface="Times New Roman" panose="02020603050405020304" pitchFamily="18" charset="0"/>
                <a:cs typeface="Times New Roman" panose="02020603050405020304" pitchFamily="18" charset="0"/>
                <a:sym typeface="+mn-ea"/>
              </a:rPr>
              <a:t>D environments</a:t>
            </a:r>
            <a:r>
              <a:rPr lang="en-US" altLang="zh-CN" sz="2200">
                <a:latin typeface="Times New Roman" panose="02020603050405020304" pitchFamily="18" charset="0"/>
                <a:cs typeface="Times New Roman" panose="02020603050405020304" pitchFamily="18" charset="0"/>
                <a:sym typeface="+mn-ea"/>
              </a:rPr>
              <a:t>:</a:t>
            </a:r>
            <a:endParaRPr lang="en-US" altLang="zh-CN" sz="2200">
              <a:latin typeface="Times New Roman" panose="02020603050405020304" pitchFamily="18" charset="0"/>
              <a:cs typeface="Times New Roman" panose="02020603050405020304" pitchFamily="18" charset="0"/>
              <a:sym typeface="+mn-ea"/>
            </a:endParaRPr>
          </a:p>
          <a:p>
            <a:pPr indent="0">
              <a:lnSpc>
                <a:spcPct val="150000"/>
              </a:lnSpc>
              <a:buFont typeface="Arial" panose="020B0604020202020204" pitchFamily="34" charset="0"/>
              <a:buNone/>
            </a:pPr>
            <a:r>
              <a:rPr lang="en-US" altLang="zh-CN" sz="2200">
                <a:latin typeface="Times New Roman" panose="02020603050405020304" pitchFamily="18" charset="0"/>
                <a:cs typeface="Times New Roman" panose="02020603050405020304" pitchFamily="18" charset="0"/>
                <a:sym typeface="+mn-ea"/>
              </a:rPr>
              <a:t>         solar system metaphor</a:t>
            </a:r>
            <a:r>
              <a:rPr lang="zh-CN" altLang="en-US" sz="2200">
                <a:latin typeface="Times New Roman" panose="02020603050405020304" pitchFamily="18" charset="0"/>
                <a:cs typeface="Times New Roman" panose="02020603050405020304" pitchFamily="18" charset="0"/>
                <a:sym typeface="+mn-ea"/>
              </a:rPr>
              <a:t>、CodeCity 、Vizz3D、Evospaces</a:t>
            </a:r>
            <a:r>
              <a:rPr lang="en-US" altLang="zh-CN" sz="2200">
                <a:latin typeface="Times New Roman" panose="02020603050405020304" pitchFamily="18" charset="0"/>
                <a:cs typeface="Times New Roman" panose="02020603050405020304" pitchFamily="18" charset="0"/>
                <a:sym typeface="+mn-ea"/>
              </a:rPr>
              <a:t>......</a:t>
            </a:r>
            <a:endParaRPr lang="en-US" altLang="zh-CN" sz="2200">
              <a:latin typeface="Times New Roman" panose="02020603050405020304" pitchFamily="18" charset="0"/>
              <a:cs typeface="Times New Roman" panose="02020603050405020304" pitchFamily="18" charset="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855085" cy="460375"/>
          </a:xfrm>
          <a:prstGeom prst="rect">
            <a:avLst/>
          </a:prstGeom>
          <a:noFill/>
        </p:spPr>
        <p:txBody>
          <a:bodyPr wrap="none" rtlCol="0">
            <a:spAutoFit/>
          </a:bodyPr>
          <a:lstStyle/>
          <a:p>
            <a:pPr algn="l"/>
            <a:r>
              <a:rPr lang="en-US" altLang="zh-CN" sz="2400" b="1">
                <a:sym typeface="+mn-ea"/>
              </a:rPr>
              <a:t> 3.</a:t>
            </a:r>
            <a:r>
              <a:rPr lang="en-US" altLang="zh-CN" sz="2400" b="1">
                <a:sym typeface="+mn-ea"/>
              </a:rPr>
              <a:t>User Interface Design</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6" name="图片 5"/>
          <p:cNvPicPr>
            <a:picLocks noChangeAspect="1"/>
          </p:cNvPicPr>
          <p:nvPr/>
        </p:nvPicPr>
        <p:blipFill>
          <a:blip r:embed="rId1"/>
          <a:stretch>
            <a:fillRect/>
          </a:stretch>
        </p:blipFill>
        <p:spPr>
          <a:xfrm>
            <a:off x="581025" y="1841500"/>
            <a:ext cx="5127625" cy="2912745"/>
          </a:xfrm>
          <a:prstGeom prst="rect">
            <a:avLst/>
          </a:prstGeom>
        </p:spPr>
      </p:pic>
      <p:pic>
        <p:nvPicPr>
          <p:cNvPr id="7" name="图片 6"/>
          <p:cNvPicPr>
            <a:picLocks noChangeAspect="1"/>
          </p:cNvPicPr>
          <p:nvPr/>
        </p:nvPicPr>
        <p:blipFill>
          <a:blip r:embed="rId2"/>
          <a:stretch>
            <a:fillRect/>
          </a:stretch>
        </p:blipFill>
        <p:spPr>
          <a:xfrm>
            <a:off x="6138545" y="1841500"/>
            <a:ext cx="5262880" cy="2934970"/>
          </a:xfrm>
          <a:prstGeom prst="rect">
            <a:avLst/>
          </a:prstGeom>
        </p:spPr>
      </p:pic>
      <p:sp>
        <p:nvSpPr>
          <p:cNvPr id="8" name="文本框 7"/>
          <p:cNvSpPr txBox="1"/>
          <p:nvPr/>
        </p:nvSpPr>
        <p:spPr>
          <a:xfrm>
            <a:off x="581025" y="4997450"/>
            <a:ext cx="5127625"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(a) Bird</a:t>
            </a:r>
            <a:r>
              <a:rPr lang="en-US" altLang="zh-CN" sz="2000">
                <a:latin typeface="Times New Roman" panose="02020603050405020304" pitchFamily="18" charset="0"/>
                <a:cs typeface="Times New Roman" panose="02020603050405020304" pitchFamily="18" charset="0"/>
              </a:rPr>
              <a:t>'</a:t>
            </a:r>
            <a:r>
              <a:rPr lang="zh-CN" altLang="en-US" sz="2000">
                <a:latin typeface="Times New Roman" panose="02020603050405020304" pitchFamily="18" charset="0"/>
                <a:cs typeface="Times New Roman" panose="02020603050405020304" pitchFamily="18" charset="0"/>
              </a:rPr>
              <a:t>s view with tooltip on top-right.</a:t>
            </a:r>
            <a:endParaRPr lang="zh-CN" altLang="en-US" sz="2000">
              <a:latin typeface="Times New Roman" panose="02020603050405020304" pitchFamily="18" charset="0"/>
              <a:cs typeface="Times New Roman" panose="02020603050405020304" pitchFamily="18" charset="0"/>
            </a:endParaRPr>
          </a:p>
        </p:txBody>
      </p:sp>
      <p:sp>
        <p:nvSpPr>
          <p:cNvPr id="9" name="文本框 8"/>
          <p:cNvSpPr txBox="1"/>
          <p:nvPr/>
        </p:nvSpPr>
        <p:spPr>
          <a:xfrm>
            <a:off x="6017260" y="4997450"/>
            <a:ext cx="526288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(b) Class method overview tooltip.</a:t>
            </a:r>
            <a:endParaRPr lang="zh-CN" altLang="en-US" sz="2000">
              <a:latin typeface="Times New Roman" panose="02020603050405020304" pitchFamily="18" charset="0"/>
              <a:cs typeface="Times New Roman" panose="02020603050405020304" pitchFamily="18" charset="0"/>
            </a:endParaRPr>
          </a:p>
        </p:txBody>
      </p:sp>
      <p:sp>
        <p:nvSpPr>
          <p:cNvPr id="10" name="文本框 9"/>
          <p:cNvSpPr txBox="1"/>
          <p:nvPr/>
        </p:nvSpPr>
        <p:spPr>
          <a:xfrm>
            <a:off x="2865755" y="5904865"/>
            <a:ext cx="6129655" cy="460375"/>
          </a:xfrm>
          <a:prstGeom prst="rect">
            <a:avLst/>
          </a:prstGeom>
          <a:noFill/>
        </p:spPr>
        <p:txBody>
          <a:bodyPr wrap="square" rtlCol="0" anchor="t">
            <a:spAutoFit/>
          </a:bodyPr>
          <a:p>
            <a:r>
              <a:rPr lang="zh-CN" altLang="en-US" sz="2400">
                <a:latin typeface="Times New Roman" panose="02020603050405020304" pitchFamily="18" charset="0"/>
                <a:cs typeface="Times New Roman" panose="02020603050405020304" pitchFamily="18" charset="0"/>
              </a:rPr>
              <a:t>Fig. 2: V arious CP view modes and features. </a:t>
            </a:r>
            <a:endParaRPr lang="zh-CN" altLang="en-US"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855085" cy="460375"/>
          </a:xfrm>
          <a:prstGeom prst="rect">
            <a:avLst/>
          </a:prstGeom>
          <a:noFill/>
        </p:spPr>
        <p:txBody>
          <a:bodyPr wrap="none" rtlCol="0">
            <a:spAutoFit/>
          </a:bodyPr>
          <a:lstStyle/>
          <a:p>
            <a:pPr algn="l"/>
            <a:r>
              <a:rPr lang="en-US" altLang="zh-CN" sz="2400" b="1">
                <a:sym typeface="+mn-ea"/>
              </a:rPr>
              <a:t> 3.</a:t>
            </a:r>
            <a:r>
              <a:rPr lang="en-US" altLang="zh-CN" sz="2400" b="1">
                <a:sym typeface="+mn-ea"/>
              </a:rPr>
              <a:t>User Interface Design</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581025" y="4997450"/>
            <a:ext cx="5127625"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(c) Class method overview wallpaper.</a:t>
            </a:r>
            <a:endParaRPr lang="zh-CN" altLang="en-US" sz="2000">
              <a:latin typeface="Times New Roman" panose="02020603050405020304" pitchFamily="18" charset="0"/>
              <a:cs typeface="Times New Roman" panose="02020603050405020304" pitchFamily="18" charset="0"/>
            </a:endParaRPr>
          </a:p>
        </p:txBody>
      </p:sp>
      <p:sp>
        <p:nvSpPr>
          <p:cNvPr id="9" name="文本框 8"/>
          <p:cNvSpPr txBox="1"/>
          <p:nvPr/>
        </p:nvSpPr>
        <p:spPr>
          <a:xfrm>
            <a:off x="6017260" y="4997450"/>
            <a:ext cx="5262880" cy="398780"/>
          </a:xfrm>
          <a:prstGeom prst="rect">
            <a:avLst/>
          </a:prstGeom>
          <a:noFill/>
        </p:spPr>
        <p:txBody>
          <a:bodyPr wrap="square" rtlCol="0" anchor="t">
            <a:spAutoFit/>
          </a:bodyPr>
          <a:p>
            <a:pPr algn="ctr"/>
            <a:r>
              <a:rPr lang="zh-CN" altLang="en-US" sz="2000">
                <a:latin typeface="Times New Roman" panose="02020603050405020304" pitchFamily="18" charset="0"/>
                <a:cs typeface="Times New Roman" panose="02020603050405020304" pitchFamily="18" charset="0"/>
              </a:rPr>
              <a:t>(d) Code reading view.</a:t>
            </a:r>
            <a:endParaRPr lang="zh-CN" altLang="en-US" sz="2000">
              <a:latin typeface="Times New Roman" panose="02020603050405020304" pitchFamily="18" charset="0"/>
              <a:cs typeface="Times New Roman" panose="02020603050405020304" pitchFamily="18" charset="0"/>
            </a:endParaRPr>
          </a:p>
        </p:txBody>
      </p:sp>
      <p:sp>
        <p:nvSpPr>
          <p:cNvPr id="10" name="文本框 9"/>
          <p:cNvSpPr txBox="1"/>
          <p:nvPr/>
        </p:nvSpPr>
        <p:spPr>
          <a:xfrm>
            <a:off x="2865755" y="5904865"/>
            <a:ext cx="6129655" cy="460375"/>
          </a:xfrm>
          <a:prstGeom prst="rect">
            <a:avLst/>
          </a:prstGeom>
          <a:noFill/>
        </p:spPr>
        <p:txBody>
          <a:bodyPr wrap="square" rtlCol="0" anchor="t">
            <a:spAutoFit/>
          </a:bodyPr>
          <a:p>
            <a:r>
              <a:rPr lang="zh-CN" altLang="en-US" sz="2400">
                <a:latin typeface="Times New Roman" panose="02020603050405020304" pitchFamily="18" charset="0"/>
                <a:cs typeface="Times New Roman" panose="02020603050405020304" pitchFamily="18" charset="0"/>
              </a:rPr>
              <a:t>Fig. 2: V arious CP view modes and features. </a:t>
            </a:r>
            <a:endParaRPr lang="zh-CN" altLang="en-US" sz="2400">
              <a:latin typeface="Times New Roman" panose="02020603050405020304" pitchFamily="18" charset="0"/>
              <a:cs typeface="Times New Roman" panose="02020603050405020304" pitchFamily="18" charset="0"/>
            </a:endParaRPr>
          </a:p>
        </p:txBody>
      </p:sp>
      <p:pic>
        <p:nvPicPr>
          <p:cNvPr id="11" name="图片 10"/>
          <p:cNvPicPr>
            <a:picLocks noChangeAspect="1"/>
          </p:cNvPicPr>
          <p:nvPr/>
        </p:nvPicPr>
        <p:blipFill>
          <a:blip r:embed="rId1"/>
          <a:stretch>
            <a:fillRect/>
          </a:stretch>
        </p:blipFill>
        <p:spPr>
          <a:xfrm>
            <a:off x="427355" y="1811020"/>
            <a:ext cx="5280025" cy="2965450"/>
          </a:xfrm>
          <a:prstGeom prst="rect">
            <a:avLst/>
          </a:prstGeom>
        </p:spPr>
      </p:pic>
      <p:pic>
        <p:nvPicPr>
          <p:cNvPr id="12" name="图片 11"/>
          <p:cNvPicPr>
            <a:picLocks noChangeAspect="1"/>
          </p:cNvPicPr>
          <p:nvPr/>
        </p:nvPicPr>
        <p:blipFill>
          <a:blip r:embed="rId2"/>
          <a:stretch>
            <a:fillRect/>
          </a:stretch>
        </p:blipFill>
        <p:spPr>
          <a:xfrm>
            <a:off x="6104890" y="1811020"/>
            <a:ext cx="5280660" cy="29591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216525" cy="460375"/>
          </a:xfrm>
          <a:prstGeom prst="rect">
            <a:avLst/>
          </a:prstGeom>
          <a:noFill/>
        </p:spPr>
        <p:txBody>
          <a:bodyPr wrap="none" rtlCol="0">
            <a:spAutoFit/>
          </a:bodyPr>
          <a:lstStyle/>
          <a:p>
            <a:pPr algn="l"/>
            <a:r>
              <a:rPr lang="en-US" altLang="zh-CN" sz="2400" b="1">
                <a:sym typeface="+mn-ea"/>
              </a:rPr>
              <a:t> 4.</a:t>
            </a:r>
            <a:r>
              <a:rPr lang="en-US" altLang="zh-CN" sz="2400" b="1">
                <a:sym typeface="+mn-ea"/>
              </a:rPr>
              <a:t>Evaluation:Code Park Usability</a:t>
            </a:r>
            <a:r>
              <a:rPr lang="en-US" altLang="zh-CN" sz="2400" b="1">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739775" y="1857375"/>
            <a:ext cx="10713085" cy="2630170"/>
          </a:xfrm>
          <a:prstGeom prst="rect">
            <a:avLst/>
          </a:prstGeom>
          <a:noFill/>
        </p:spPr>
        <p:txBody>
          <a:bodyPr wrap="square" rtlCol="0">
            <a:spAutoFit/>
          </a:bodyPr>
          <a:p>
            <a:pPr marL="285750" indent="-28575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H1: A project organized in a 3-space, city-like environmentwill be easier to learn.</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H2: A project organized in a game-like environment will bemore engaging.</a:t>
            </a:r>
            <a:endParaRPr lang="en-US" altLang="zh-CN" sz="2200">
              <a:latin typeface="Times New Roman" panose="02020603050405020304" pitchFamily="18" charset="0"/>
              <a:cs typeface="Times New Roman" panose="02020603050405020304" pitchFamily="18" charset="0"/>
            </a:endParaRPr>
          </a:p>
          <a:p>
            <a:pPr indent="0">
              <a:lnSpc>
                <a:spcPct val="150000"/>
              </a:lnSpc>
              <a:buFont typeface="Arial" panose="020B0604020202020204" pitchFamily="34" charset="0"/>
              <a:buNone/>
            </a:pPr>
            <a:endParaRPr lang="en-US" altLang="zh-CN" sz="2200">
              <a:latin typeface="Times New Roman" panose="02020603050405020304" pitchFamily="18" charset="0"/>
              <a:cs typeface="Times New Roman" panose="02020603050405020304" pitchFamily="18" charset="0"/>
            </a:endParaRPr>
          </a:p>
          <a:p>
            <a:pPr marL="285750" indent="-285750">
              <a:lnSpc>
                <a:spcPct val="150000"/>
              </a:lnSpc>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H3: The move to 3-space will not make working with sourcemore difficult.</a:t>
            </a: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tags/tag1.xml><?xml version="1.0" encoding="utf-8"?>
<p:tagLst xmlns:p="http://schemas.openxmlformats.org/presentationml/2006/main">
  <p:tag name="KSO_WM_UNIT_PLACING_PICTURE_USER_VIEWPORT" val="{&quot;height&quot;:5040,&quot;width&quot;:895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7309</Words>
  <Application>WPS 演示</Application>
  <PresentationFormat>宽屏</PresentationFormat>
  <Paragraphs>228</Paragraphs>
  <Slides>30</Slides>
  <Notes>0</Notes>
  <HiddenSlides>0</HiddenSlides>
  <MMClips>1</MMClips>
  <ScaleCrop>false</ScaleCrop>
  <HeadingPairs>
    <vt:vector size="6" baseType="variant">
      <vt:variant>
        <vt:lpstr>已用的字体</vt:lpstr>
      </vt:variant>
      <vt:variant>
        <vt:i4>9</vt:i4>
      </vt:variant>
      <vt:variant>
        <vt:lpstr>主题</vt:lpstr>
      </vt:variant>
      <vt:variant>
        <vt:i4>1</vt:i4>
      </vt:variant>
      <vt:variant>
        <vt:lpstr>幻灯片标题</vt:lpstr>
      </vt:variant>
      <vt:variant>
        <vt:i4>30</vt:i4>
      </vt:variant>
    </vt:vector>
  </HeadingPairs>
  <TitlesOfParts>
    <vt:vector size="40" baseType="lpstr">
      <vt:lpstr>Arial</vt:lpstr>
      <vt:lpstr>宋体</vt:lpstr>
      <vt:lpstr>Wingdings</vt:lpstr>
      <vt:lpstr>Times New Roman</vt:lpstr>
      <vt:lpstr>微软雅黑</vt:lpstr>
      <vt:lpstr>Arial Unicode MS</vt:lpstr>
      <vt:lpstr>Calibri</vt:lpstr>
      <vt:lpstr>华文仿宋</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cp:keywords>tukuppt</cp:keywords>
  <cp:lastModifiedBy>闹笑</cp:lastModifiedBy>
  <cp:revision>81</cp:revision>
  <dcterms:created xsi:type="dcterms:W3CDTF">2016-05-08T15:42:00Z</dcterms:created>
  <dcterms:modified xsi:type="dcterms:W3CDTF">2021-01-29T11:37:16Z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2052-11.1.0.10314</vt:lpwstr>
  </property>
</Properties>
</file>

<file path=docProps/thumbnail.jpeg>
</file>